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7" r:id="rId2"/>
    <p:sldId id="259" r:id="rId3"/>
    <p:sldId id="303" r:id="rId4"/>
    <p:sldId id="288" r:id="rId5"/>
    <p:sldId id="289" r:id="rId6"/>
    <p:sldId id="290" r:id="rId7"/>
    <p:sldId id="292" r:id="rId8"/>
    <p:sldId id="313" r:id="rId9"/>
    <p:sldId id="291" r:id="rId10"/>
    <p:sldId id="323" r:id="rId11"/>
    <p:sldId id="260" r:id="rId12"/>
    <p:sldId id="293" r:id="rId13"/>
    <p:sldId id="321" r:id="rId14"/>
    <p:sldId id="261" r:id="rId15"/>
    <p:sldId id="284" r:id="rId16"/>
    <p:sldId id="279" r:id="rId17"/>
    <p:sldId id="280" r:id="rId18"/>
    <p:sldId id="310" r:id="rId19"/>
    <p:sldId id="305" r:id="rId20"/>
    <p:sldId id="307" r:id="rId21"/>
    <p:sldId id="281" r:id="rId22"/>
    <p:sldId id="282" r:id="rId23"/>
    <p:sldId id="294" r:id="rId24"/>
    <p:sldId id="283" r:id="rId25"/>
    <p:sldId id="324" r:id="rId26"/>
    <p:sldId id="296" r:id="rId27"/>
    <p:sldId id="314" r:id="rId28"/>
    <p:sldId id="326" r:id="rId29"/>
    <p:sldId id="262" r:id="rId30"/>
    <p:sldId id="285" r:id="rId31"/>
    <p:sldId id="298" r:id="rId32"/>
    <p:sldId id="300" r:id="rId33"/>
    <p:sldId id="322" r:id="rId34"/>
    <p:sldId id="268" r:id="rId35"/>
    <p:sldId id="325" r:id="rId36"/>
    <p:sldId id="299" r:id="rId37"/>
    <p:sldId id="309" r:id="rId38"/>
    <p:sldId id="267" r:id="rId39"/>
    <p:sldId id="266" r:id="rId40"/>
    <p:sldId id="318" r:id="rId41"/>
    <p:sldId id="269" r:id="rId42"/>
    <p:sldId id="317" r:id="rId43"/>
    <p:sldId id="272" r:id="rId44"/>
    <p:sldId id="319" r:id="rId45"/>
    <p:sldId id="270" r:id="rId46"/>
    <p:sldId id="271" r:id="rId47"/>
    <p:sldId id="327" r:id="rId48"/>
    <p:sldId id="304" r:id="rId49"/>
    <p:sldId id="328" r:id="rId50"/>
    <p:sldId id="274" r:id="rId51"/>
    <p:sldId id="275" r:id="rId52"/>
    <p:sldId id="329" r:id="rId53"/>
    <p:sldId id="286" r:id="rId54"/>
    <p:sldId id="263" r:id="rId55"/>
    <p:sldId id="277" r:id="rId56"/>
    <p:sldId id="276" r:id="rId57"/>
    <p:sldId id="315" r:id="rId58"/>
    <p:sldId id="264" r:id="rId59"/>
    <p:sldId id="278" r:id="rId60"/>
    <p:sldId id="311" r:id="rId61"/>
    <p:sldId id="312" r:id="rId62"/>
    <p:sldId id="330" r:id="rId6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532" autoAdjust="0"/>
  </p:normalViewPr>
  <p:slideViewPr>
    <p:cSldViewPr snapToGrid="0">
      <p:cViewPr>
        <p:scale>
          <a:sx n="66" d="100"/>
          <a:sy n="66" d="100"/>
        </p:scale>
        <p:origin x="2256" y="12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0.jpeg>
</file>

<file path=ppt/media/image13.jpeg>
</file>

<file path=ppt/media/image14.png>
</file>

<file path=ppt/media/image15.png>
</file>

<file path=ppt/media/image16.jpeg>
</file>

<file path=ppt/media/image19.png>
</file>

<file path=ppt/media/image2.jpeg>
</file>

<file path=ppt/media/image20.jpg>
</file>

<file path=ppt/media/image21.jpg>
</file>

<file path=ppt/media/image22.jpg>
</file>

<file path=ppt/media/image23.jpg>
</file>

<file path=ppt/media/image24.png>
</file>

<file path=ppt/media/image25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jpg>
</file>

<file path=ppt/media/image33.jpg>
</file>

<file path=ppt/media/image34.png>
</file>

<file path=ppt/media/image35.png>
</file>

<file path=ppt/media/image38.jpeg>
</file>

<file path=ppt/media/image39.png>
</file>

<file path=ppt/media/image40.png>
</file>

<file path=ppt/media/image41.png>
</file>

<file path=ppt/media/image44.jpeg>
</file>

<file path=ppt/media/image45.jpg>
</file>

<file path=ppt/media/image46.png>
</file>

<file path=ppt/media/image47.png>
</file>

<file path=ppt/media/image48.png>
</file>

<file path=ppt/media/image49.png>
</file>

<file path=ppt/media/image50.png>
</file>

<file path=ppt/media/image51.png>
</file>

<file path=ppt/media/image52.png>
</file>

<file path=ppt/media/image53.png>
</file>

<file path=ppt/media/image54.png>
</file>

<file path=ppt/media/image55.jpg>
</file>

<file path=ppt/media/image58.png>
</file>

<file path=ppt/media/image59.png>
</file>

<file path=ppt/media/image60.jpg>
</file>

<file path=ppt/media/image61.png>
</file>

<file path=ppt/media/image62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3B94C-0373-4EA6-96BF-E9783890ED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1122363"/>
            <a:ext cx="6629399" cy="2488584"/>
          </a:xfrm>
        </p:spPr>
        <p:txBody>
          <a:bodyPr wrap="square"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610E96-9C95-4196-997C-563D4EFA8D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3602037"/>
            <a:ext cx="6629399" cy="1725793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44EED-73EF-47F3-B788-790F1FCBA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99F253-6DAB-42E2-BB28-C797BC23F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28E8C4-CD5D-40FB-8748-AE82F71C0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9A5C43E-BF1E-435B-9B7C-973F8F39E15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1122363"/>
            <a:ext cx="2743200" cy="50546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391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10B44-5817-4B5A-B8BD-21D41B030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041D7-2F80-4DD1-A7D1-999146B91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87C7AA-B643-404D-97F3-853C45D9CE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717AED-D6E2-4A06-B212-E8C1620EE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EB7CDF-2844-4D1F-A386-41D34C8FC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27F61A-9075-4B1F-895F-9CCA1015A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5442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4B49F-4090-4237-B648-640A18529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A59BD7-4C04-43F5-964C-A2128BF8F0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04979B-7D0D-4F04-B4D0-5DCE240F74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89487-4FB7-4C38-A48E-C15024295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26325C-ECC0-4D4E-A066-FA6339883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04472F-C0E2-465D-98A8-C512CA9AE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76769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99870-F222-4DB4-AFA2-152CCDAC3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9ABE8-442D-4DE2-8C21-B7C46C0B89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9E9263-0686-42E5-9265-EC3D58B2B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A7A60-9707-4E85-B88A-5F763E59B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3E65D-5F6D-4A28-BEC2-AB1B7AF84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2294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7A554C-9102-4F6E-BFB2-833BB179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14F7D0-FA55-4EB2-B7FD-EB12B6FA4F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AF81F-AFA2-4B7D-863E-637BAA914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B852E-584D-4AC8-8233-610507209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4D814-FCC9-4F4B-A9DA-50A526D38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3501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4CF63-59D8-4390-A000-E11758AF81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17F1E4-A8F2-4C08-8BC8-B6CD33E21B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B7DDC-7E1C-46F4-8CAB-F15A7DF53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5BAB0-A72B-469C-8622-55A998D43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123CD0-7021-456E-AE5A-542DF6747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6768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3B94C-0373-4EA6-96BF-E9783890ED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1122363"/>
            <a:ext cx="6629399" cy="2488584"/>
          </a:xfrm>
        </p:spPr>
        <p:txBody>
          <a:bodyPr wrap="square"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610E96-9C95-4196-997C-563D4EFA8D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3602037"/>
            <a:ext cx="6629399" cy="1725793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44EED-73EF-47F3-B788-790F1FCBA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99F253-6DAB-42E2-BB28-C797BC23F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28E8C4-CD5D-40FB-8748-AE82F71C0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9A5C43E-BF1E-435B-9B7C-973F8F39E15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-1597794" y="1122363"/>
            <a:ext cx="5636394" cy="5054600"/>
          </a:xfrm>
        </p:spPr>
        <p:txBody>
          <a:bodyPr bIns="0" anchor="ctr" anchorCtr="0">
            <a:noAutofit/>
          </a:bodyPr>
          <a:lstStyle>
            <a:lvl1pPr marL="0" indent="0" algn="r">
              <a:spcBef>
                <a:spcPts val="0"/>
              </a:spcBef>
              <a:buNone/>
              <a:defRPr sz="45000">
                <a:latin typeface="+mj-lt"/>
                <a:ea typeface="Futura" panose="02020800000000000000" pitchFamily="18" charset="0"/>
                <a:cs typeface="Futura" panose="02020800000000000000" pitchFamily="18" charset="0"/>
              </a:defRPr>
            </a:lvl1pPr>
          </a:lstStyle>
          <a:p>
            <a:pPr lvl="0"/>
            <a:r>
              <a:rPr lang="fr-FR" dirty="0"/>
              <a:t>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5695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D275E1E-8BBE-4209-AA45-596504707B2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0" y="0"/>
            <a:ext cx="12191999" cy="6176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55050-3B63-417E-8D07-8841870A5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36268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56B79A-ADBF-4CC5-A9C4-A77C079C5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D37C20-1B0A-4100-8F3B-E8850252E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2C8F45-BC7C-4260-B23B-5E68A62E8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233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D53BB-D318-4C98-B8F4-91A2EC78E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CE3EF-7464-44DC-BD92-121242D8E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1EC8A-71ED-4405-8006-C8B077071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20CED-C403-48D7-89E5-477E4EF00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4C993C-8FDC-4F37-A177-3CA52EDAE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350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19481-6B88-4551-A4AF-CAECE6C72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ln>
            <a:noFill/>
          </a:ln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0FC88C-B250-49E2-AA78-B2A1F7732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BB9B87-5781-4877-8AD4-48E064FA3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6E9ED-47D6-4AA6-801C-CD1F162C6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108AF8-F22F-4285-B818-1056C64F1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6416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A052B-1BB0-48C0-AD95-D4605DD93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BE5E9C-FE3A-47C2-96BE-4749102282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00C703-2EEA-41CD-9340-69CC543F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5CCC82-ACBA-4CE9-BC3F-D709E3545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6D248C-C9A6-46E3-BCE2-1FB5582D8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5BE563-ACFE-458D-AD77-41B3182C9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623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A4644-7927-4298-B671-48CC60F52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1DBFBC-2744-4F1F-A161-288450154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72398" y="1681163"/>
            <a:ext cx="4262634" cy="823912"/>
          </a:xfrm>
        </p:spPr>
        <p:txBody>
          <a:bodyPr anchor="b"/>
          <a:lstStyle>
            <a:lvl1pPr marL="0" indent="0" algn="r">
              <a:buNone/>
              <a:defRPr lang="en-US" dirty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39E408-604B-4B7C-996C-C42C9B5636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772398" y="2505075"/>
            <a:ext cx="4262634" cy="3684588"/>
          </a:xfrm>
        </p:spPr>
        <p:txBody>
          <a:bodyPr/>
          <a:lstStyle>
            <a:lvl1pPr>
              <a:defRPr lang="en-US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GB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177FA5-1441-49CF-B8FD-E2B9071F22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107015" y="1681163"/>
            <a:ext cx="4283626" cy="823912"/>
          </a:xfrm>
        </p:spPr>
        <p:txBody>
          <a:bodyPr anchor="b"/>
          <a:lstStyle>
            <a:lvl1pPr marL="0" indent="0" algn="r">
              <a:buNone/>
              <a:defRPr lang="en-US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F88217-7A89-4E8F-810C-5BADDFB597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107015" y="2505075"/>
            <a:ext cx="4283626" cy="3684588"/>
          </a:xfrm>
        </p:spPr>
        <p:txBody>
          <a:bodyPr/>
          <a:lstStyle>
            <a:lvl1pPr>
              <a:defRPr lang="en-US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GB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B61801-27AF-4CF2-89CB-DB87885BC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1C8C31-56FB-4CBC-862E-4847A5441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E54355-4A59-4782-95F4-CA011EBD5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6981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241E-7CD1-4B0E-AD47-5196EAC92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59D757-1FC0-4D3A-80BD-506CCEA0C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37F94-15FC-42AA-9BAA-C83489ED2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CA18A0-3B3D-4AE5-82A8-94CEB35BC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5556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F457B0-F72E-4BF3-A77A-99CD1EA2F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6327E7-D2E7-489C-BAD5-4D41E640F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D1282E-DEB8-4710-B292-3E935A6D8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2820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87C481-759A-4198-9D45-7F4884A44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2EBA3-935B-4FA9-A2FF-5A342C88B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9C89A8-8AE1-4F47-9DA1-825D7B4973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5EB93C-638D-48DA-9ED4-2FC2BAE17C46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019487-57BE-4AE9-91E2-398138EDDD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21EB7-24E8-4E31-B124-B3F9528F58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8754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ln>
            <a:noFill/>
          </a:ln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8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8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1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jp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image" Target="../media/image10.jpeg"/><Relationship Id="rId7" Type="http://schemas.openxmlformats.org/officeDocument/2006/relationships/image" Target="../media/image7.emf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11.emf"/><Relationship Id="rId9" Type="http://schemas.openxmlformats.org/officeDocument/2006/relationships/image" Target="../media/image12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4E75B-D3CD-4872-8C89-D112B0228C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fr-FR" sz="4800" dirty="0" err="1"/>
              <a:t>Mountain</a:t>
            </a:r>
            <a:r>
              <a:rPr lang="fr-FR" sz="4800" dirty="0"/>
              <a:t> </a:t>
            </a:r>
            <a:r>
              <a:rPr lang="fr-FR" sz="4800" dirty="0" err="1"/>
              <a:t>grassland</a:t>
            </a:r>
            <a:r>
              <a:rPr lang="fr-FR" sz="4800" dirty="0"/>
              <a:t> </a:t>
            </a:r>
            <a:r>
              <a:rPr lang="fr-FR" sz="4800" dirty="0" err="1"/>
              <a:t>dynamics</a:t>
            </a:r>
            <a:r>
              <a:rPr lang="fr-FR" sz="4800" dirty="0"/>
              <a:t>: </a:t>
            </a:r>
            <a:r>
              <a:rPr lang="fr-FR" sz="4800" dirty="0" err="1"/>
              <a:t>integrating</a:t>
            </a:r>
            <a:r>
              <a:rPr lang="fr-FR" sz="4800" dirty="0"/>
              <a:t> </a:t>
            </a:r>
            <a:r>
              <a:rPr lang="fr-FR" sz="4800" dirty="0" err="1"/>
              <a:t>phenotypic</a:t>
            </a:r>
            <a:r>
              <a:rPr lang="fr-FR" sz="4800" dirty="0"/>
              <a:t> </a:t>
            </a:r>
            <a:r>
              <a:rPr lang="fr-FR" sz="4800" dirty="0" err="1"/>
              <a:t>plasticity</a:t>
            </a:r>
            <a:r>
              <a:rPr lang="fr-FR" sz="4800" dirty="0"/>
              <a:t> in a new agent-</a:t>
            </a:r>
            <a:r>
              <a:rPr lang="fr-FR" sz="4800" dirty="0" err="1"/>
              <a:t>based</a:t>
            </a:r>
            <a:r>
              <a:rPr lang="fr-FR" sz="4800" dirty="0"/>
              <a:t> model</a:t>
            </a:r>
            <a:endParaRPr lang="en-GB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0316B6-7A89-43EB-AFD7-5B1EE5099C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4"/>
            <a:ext cx="9144000" cy="2228561"/>
          </a:xfrm>
        </p:spPr>
        <p:txBody>
          <a:bodyPr>
            <a:normAutofit lnSpcReduction="10000"/>
          </a:bodyPr>
          <a:lstStyle/>
          <a:p>
            <a:r>
              <a:rPr lang="fr-FR" dirty="0" err="1"/>
              <a:t>Ph.D</a:t>
            </a:r>
            <a:r>
              <a:rPr lang="fr-FR" dirty="0"/>
              <a:t>. </a:t>
            </a:r>
            <a:r>
              <a:rPr lang="fr-FR" dirty="0" err="1"/>
              <a:t>defence</a:t>
            </a:r>
            <a:r>
              <a:rPr lang="fr-FR" dirty="0"/>
              <a:t> of</a:t>
            </a:r>
          </a:p>
          <a:p>
            <a:r>
              <a:rPr lang="fr-FR" sz="3200" b="1" dirty="0"/>
              <a:t>Clément Viguier</a:t>
            </a:r>
          </a:p>
          <a:p>
            <a:r>
              <a:rPr lang="fr-FR" dirty="0" err="1"/>
              <a:t>realised</a:t>
            </a:r>
            <a:r>
              <a:rPr lang="fr-FR" dirty="0"/>
              <a:t> </a:t>
            </a:r>
            <a:r>
              <a:rPr lang="fr-FR" dirty="0" err="1"/>
              <a:t>under</a:t>
            </a:r>
            <a:r>
              <a:rPr lang="fr-FR" dirty="0"/>
              <a:t> the supervision of</a:t>
            </a:r>
          </a:p>
          <a:p>
            <a:r>
              <a:rPr lang="fr-FR" b="1" dirty="0"/>
              <a:t>Björn </a:t>
            </a:r>
            <a:r>
              <a:rPr lang="fr-FR" b="1" dirty="0" err="1"/>
              <a:t>Reineking</a:t>
            </a:r>
            <a:endParaRPr lang="fr-FR" b="1" dirty="0"/>
          </a:p>
          <a:p>
            <a:r>
              <a:rPr lang="fr-FR" dirty="0"/>
              <a:t>at IRSTEA Grenoble - TEGR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3511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08DEF-8A35-4815-8F68-6C8B75553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Phenotypic</a:t>
            </a:r>
            <a:r>
              <a:rPr lang="fr-FR" dirty="0"/>
              <a:t> </a:t>
            </a:r>
            <a:r>
              <a:rPr lang="fr-FR" dirty="0" err="1"/>
              <a:t>plasticity</a:t>
            </a:r>
            <a:r>
              <a:rPr lang="fr-FR" dirty="0"/>
              <a:t>, one source of variation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FFB068-2E2E-401E-8AD3-C439F9F489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4"/>
          <a:stretch/>
        </p:blipFill>
        <p:spPr>
          <a:xfrm>
            <a:off x="1151418" y="2228654"/>
            <a:ext cx="4944582" cy="3777497"/>
          </a:xfrm>
          <a:prstGeom prst="rect">
            <a:avLst/>
          </a:pr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A9CD9FAD-A7D1-4FFE-B468-7ED4EBAB48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00874" y="2068892"/>
            <a:ext cx="4784725" cy="430593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b="1" dirty="0" err="1"/>
              <a:t>Plasticity</a:t>
            </a:r>
            <a:endParaRPr lang="fr-FR" b="1" dirty="0"/>
          </a:p>
          <a:p>
            <a:pPr marL="0" indent="0">
              <a:buNone/>
            </a:pPr>
            <a:r>
              <a:rPr lang="fr-FR" dirty="0" err="1"/>
              <a:t>Often</a:t>
            </a:r>
            <a:r>
              <a:rPr lang="fr-FR" dirty="0"/>
              <a:t> </a:t>
            </a:r>
            <a:r>
              <a:rPr lang="fr-FR" dirty="0" err="1"/>
              <a:t>overlooked</a:t>
            </a:r>
            <a:r>
              <a:rPr lang="fr-FR" dirty="0"/>
              <a:t>.</a:t>
            </a:r>
          </a:p>
          <a:p>
            <a:pPr marL="0" indent="0">
              <a:buNone/>
            </a:pPr>
            <a:r>
              <a:rPr lang="fr-FR" dirty="0"/>
              <a:t>Hard to </a:t>
            </a:r>
            <a:r>
              <a:rPr lang="fr-FR" dirty="0" err="1"/>
              <a:t>study</a:t>
            </a:r>
            <a:r>
              <a:rPr lang="fr-FR" dirty="0"/>
              <a:t> in </a:t>
            </a:r>
            <a:r>
              <a:rPr lang="fr-FR" dirty="0" err="1"/>
              <a:t>empircal</a:t>
            </a:r>
            <a:r>
              <a:rPr lang="fr-FR" dirty="0"/>
              <a:t> </a:t>
            </a:r>
            <a:r>
              <a:rPr lang="fr-FR" dirty="0" err="1"/>
              <a:t>studies</a:t>
            </a:r>
            <a:r>
              <a:rPr lang="fr-FR" dirty="0"/>
              <a:t>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err="1"/>
              <a:t>Potential</a:t>
            </a:r>
            <a:r>
              <a:rPr lang="fr-FR" dirty="0"/>
              <a:t> for </a:t>
            </a:r>
            <a:r>
              <a:rPr lang="fr-FR" dirty="0" err="1"/>
              <a:t>rapid</a:t>
            </a:r>
            <a:r>
              <a:rPr lang="fr-FR" dirty="0"/>
              <a:t> adaptation to </a:t>
            </a:r>
            <a:r>
              <a:rPr lang="fr-FR" dirty="0" err="1"/>
              <a:t>climate</a:t>
            </a:r>
            <a:r>
              <a:rPr lang="fr-FR" dirty="0"/>
              <a:t> change.</a:t>
            </a:r>
          </a:p>
          <a:p>
            <a:pPr marL="0" indent="0">
              <a:buNone/>
            </a:pPr>
            <a:r>
              <a:rPr lang="fr-FR" dirty="0" err="1"/>
              <a:t>Potential</a:t>
            </a:r>
            <a:r>
              <a:rPr lang="fr-FR" dirty="0"/>
              <a:t> for mitigation of the </a:t>
            </a:r>
            <a:r>
              <a:rPr lang="fr-FR" dirty="0" err="1"/>
              <a:t>effects</a:t>
            </a:r>
            <a:r>
              <a:rPr lang="fr-FR" dirty="0"/>
              <a:t> of </a:t>
            </a:r>
            <a:r>
              <a:rPr lang="fr-FR" dirty="0" err="1"/>
              <a:t>environmental</a:t>
            </a:r>
            <a:r>
              <a:rPr lang="fr-FR" dirty="0"/>
              <a:t> </a:t>
            </a:r>
            <a:r>
              <a:rPr lang="fr-FR" dirty="0" err="1"/>
              <a:t>variability</a:t>
            </a:r>
            <a:r>
              <a:rPr lang="fr-FR" dirty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83564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6947EA2-3963-4647-B35C-3386CF77D5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2321" r="28108" b="2321"/>
          <a:stretch/>
        </p:blipFill>
        <p:spPr>
          <a:xfrm flipH="1">
            <a:off x="0" y="0"/>
            <a:ext cx="429259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6C0438-2837-4BFC-921F-C3FE12F14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69468" y="1122363"/>
            <a:ext cx="5198532" cy="2488584"/>
          </a:xfrm>
        </p:spPr>
        <p:txBody>
          <a:bodyPr>
            <a:normAutofit fontScale="90000"/>
          </a:bodyPr>
          <a:lstStyle/>
          <a:p>
            <a:pPr algn="l"/>
            <a:r>
              <a:rPr lang="fr-FR" sz="9600" dirty="0"/>
              <a:t>Questions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03D2EF-512A-46F9-A7D3-7DE832C84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468" y="3602037"/>
            <a:ext cx="5198531" cy="1725793"/>
          </a:xfrm>
        </p:spPr>
        <p:txBody>
          <a:bodyPr/>
          <a:lstStyle/>
          <a:p>
            <a:r>
              <a:rPr lang="fr-FR" dirty="0" err="1"/>
              <a:t>Technical</a:t>
            </a:r>
            <a:r>
              <a:rPr lang="fr-FR" dirty="0"/>
              <a:t> and scientific interrogations</a:t>
            </a:r>
            <a:endParaRPr lang="en-GB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43192E31-6BEC-46FB-AF9F-61B0B33ED853}"/>
              </a:ext>
            </a:extLst>
          </p:cNvPr>
          <p:cNvSpPr txBox="1">
            <a:spLocks/>
          </p:cNvSpPr>
          <p:nvPr/>
        </p:nvSpPr>
        <p:spPr>
          <a:xfrm>
            <a:off x="-1597795" y="1122363"/>
            <a:ext cx="5390862" cy="5054600"/>
          </a:xfrm>
          <a:prstGeom prst="rect">
            <a:avLst/>
          </a:prstGeom>
        </p:spPr>
        <p:txBody>
          <a:bodyPr vert="horz" lIns="91440" tIns="45720" rIns="91440" bIns="0" rtlCol="0" anchor="ctr" anchorCtr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4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Futura" panose="02020800000000000000" pitchFamily="18" charset="0"/>
                <a:cs typeface="Futura" panose="02020800000000000000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2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3238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FA9A682-03A4-48EA-82F3-6FBBECB48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865208"/>
            <a:ext cx="10515600" cy="2852737"/>
          </a:xfrm>
        </p:spPr>
        <p:txBody>
          <a:bodyPr/>
          <a:lstStyle/>
          <a:p>
            <a:r>
              <a:rPr lang="fr-FR" dirty="0"/>
              <a:t>How </a:t>
            </a:r>
            <a:r>
              <a:rPr lang="fr-FR" dirty="0" err="1"/>
              <a:t>does</a:t>
            </a:r>
            <a:r>
              <a:rPr lang="fr-FR" dirty="0"/>
              <a:t> </a:t>
            </a:r>
            <a:r>
              <a:rPr lang="fr-FR" dirty="0" err="1"/>
              <a:t>phenotypic</a:t>
            </a:r>
            <a:r>
              <a:rPr lang="fr-FR" dirty="0"/>
              <a:t> </a:t>
            </a:r>
            <a:r>
              <a:rPr lang="fr-FR" dirty="0" err="1"/>
              <a:t>plasticity</a:t>
            </a:r>
            <a:r>
              <a:rPr lang="fr-FR" dirty="0"/>
              <a:t> impact </a:t>
            </a:r>
            <a:r>
              <a:rPr lang="fr-FR" dirty="0" err="1"/>
              <a:t>grassland</a:t>
            </a:r>
            <a:r>
              <a:rPr lang="fr-FR" dirty="0"/>
              <a:t> </a:t>
            </a:r>
            <a:r>
              <a:rPr lang="fr-FR" dirty="0" err="1"/>
              <a:t>community</a:t>
            </a:r>
            <a:r>
              <a:rPr lang="fr-FR" dirty="0"/>
              <a:t> </a:t>
            </a:r>
            <a:r>
              <a:rPr lang="fr-FR" dirty="0" err="1"/>
              <a:t>properties</a:t>
            </a:r>
            <a:r>
              <a:rPr lang="fr-FR" dirty="0"/>
              <a:t> &amp; </a:t>
            </a:r>
            <a:r>
              <a:rPr lang="fr-FR" dirty="0" err="1"/>
              <a:t>dynamics</a:t>
            </a:r>
            <a:r>
              <a:rPr lang="fr-FR" dirty="0"/>
              <a:t>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7584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FA9A682-03A4-48EA-82F3-6FBBECB48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865208"/>
            <a:ext cx="10515600" cy="2852737"/>
          </a:xfrm>
        </p:spPr>
        <p:txBody>
          <a:bodyPr/>
          <a:lstStyle/>
          <a:p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How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does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phenotypic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plasticity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 impact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grassland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community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properties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?</a:t>
            </a:r>
            <a:endParaRPr lang="en-GB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9FB02769-1CB2-4036-975E-AB289A5C86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873674"/>
            <a:ext cx="10515600" cy="1869526"/>
          </a:xfrm>
        </p:spPr>
        <p:txBody>
          <a:bodyPr>
            <a:normAutofit/>
          </a:bodyPr>
          <a:lstStyle/>
          <a:p>
            <a:endParaRPr lang="fr-FR" sz="4000" dirty="0">
              <a:solidFill>
                <a:schemeClr val="tx1"/>
              </a:solidFill>
            </a:endParaRPr>
          </a:p>
          <a:p>
            <a:r>
              <a:rPr lang="fr-FR" sz="4000" dirty="0">
                <a:solidFill>
                  <a:schemeClr val="tx1"/>
                </a:solidFill>
              </a:rPr>
              <a:t>H</a:t>
            </a:r>
            <a:r>
              <a:rPr lang="en-GB" sz="4000" dirty="0">
                <a:solidFill>
                  <a:schemeClr val="tx1"/>
                </a:solidFill>
              </a:rPr>
              <a:t>ow model diverse plant communities integrating phenotypic plasticity?</a:t>
            </a:r>
          </a:p>
        </p:txBody>
      </p:sp>
    </p:spTree>
    <p:extLst>
      <p:ext uri="{BB962C8B-B14F-4D97-AF65-F5344CB8AC3E}">
        <p14:creationId xmlns:p14="http://schemas.microsoft.com/office/powerpoint/2010/main" val="1674202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E5BC643-5530-4D17-BFC9-21476FB1F6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18" t="2321" r="13359" b="2321"/>
          <a:stretch/>
        </p:blipFill>
        <p:spPr>
          <a:xfrm flipH="1">
            <a:off x="0" y="0"/>
            <a:ext cx="42926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6C0438-2837-4BFC-921F-C3FE12F14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69468" y="1122363"/>
            <a:ext cx="5447348" cy="2488584"/>
          </a:xfrm>
        </p:spPr>
        <p:txBody>
          <a:bodyPr>
            <a:normAutofit/>
          </a:bodyPr>
          <a:lstStyle/>
          <a:p>
            <a:pPr algn="l"/>
            <a:r>
              <a:rPr lang="fr-FR" sz="8000" dirty="0"/>
              <a:t>Introduction</a:t>
            </a:r>
            <a:endParaRPr lang="en-GB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03D2EF-512A-46F9-A7D3-7DE832C84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468" y="3602037"/>
            <a:ext cx="5198531" cy="1725793"/>
          </a:xfrm>
        </p:spPr>
        <p:txBody>
          <a:bodyPr/>
          <a:lstStyle/>
          <a:p>
            <a:r>
              <a:rPr lang="fr-FR" dirty="0"/>
              <a:t>State of the art and concepts</a:t>
            </a:r>
            <a:endParaRPr lang="en-GB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43192E31-6BEC-46FB-AF9F-61B0B33ED853}"/>
              </a:ext>
            </a:extLst>
          </p:cNvPr>
          <p:cNvSpPr txBox="1">
            <a:spLocks/>
          </p:cNvSpPr>
          <p:nvPr/>
        </p:nvSpPr>
        <p:spPr>
          <a:xfrm>
            <a:off x="-1597795" y="1122363"/>
            <a:ext cx="5390862" cy="5054600"/>
          </a:xfrm>
          <a:prstGeom prst="rect">
            <a:avLst/>
          </a:prstGeom>
        </p:spPr>
        <p:txBody>
          <a:bodyPr vert="horz" lIns="91440" tIns="45720" rIns="91440" bIns="0" rtlCol="0" anchor="ctr" anchorCtr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4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Futura" panose="02020800000000000000" pitchFamily="18" charset="0"/>
                <a:cs typeface="Futura" panose="02020800000000000000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3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31709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D09FD0-6269-4671-A398-FDC8CFD4B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48474"/>
            <a:ext cx="10515600" cy="2813358"/>
          </a:xfrm>
        </p:spPr>
        <p:txBody>
          <a:bodyPr/>
          <a:lstStyle/>
          <a:p>
            <a:r>
              <a:rPr lang="fr-FR" dirty="0">
                <a:solidFill>
                  <a:schemeClr val="tx1"/>
                </a:solidFill>
              </a:rPr>
              <a:t>Keys concepts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05F95C-D62B-408A-A912-3DE4FFA84A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1530" y="128847"/>
            <a:ext cx="5245749" cy="6600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9074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8A319-0ABA-45D5-8168-D55613173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concept of niche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0335C-2D13-463A-806E-D1468C0B1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fr-FR" dirty="0"/>
              <a:t>How a </a:t>
            </a:r>
            <a:r>
              <a:rPr lang="fr-FR" dirty="0" err="1"/>
              <a:t>species</a:t>
            </a:r>
            <a:r>
              <a:rPr lang="fr-FR" dirty="0"/>
              <a:t> fit in a set of env. conditions.</a:t>
            </a:r>
          </a:p>
          <a:p>
            <a:pPr marL="0" indent="0">
              <a:buNone/>
            </a:pPr>
            <a:r>
              <a:rPr lang="fr-FR" dirty="0" err="1"/>
              <a:t>Hutchinton</a:t>
            </a:r>
            <a:r>
              <a:rPr lang="fr-FR" dirty="0"/>
              <a:t>: n-dimension volume.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Translate the impact of an </a:t>
            </a:r>
            <a:r>
              <a:rPr lang="fr-FR" dirty="0" err="1"/>
              <a:t>environmental</a:t>
            </a:r>
            <a:r>
              <a:rPr lang="fr-FR" dirty="0"/>
              <a:t> factor on the fitness </a:t>
            </a:r>
            <a:r>
              <a:rPr lang="fr-FR" dirty="0" err="1"/>
              <a:t>function</a:t>
            </a:r>
            <a:r>
              <a:rPr lang="fr-FR" dirty="0"/>
              <a:t> (</a:t>
            </a:r>
            <a:r>
              <a:rPr lang="fr-FR" dirty="0" err="1"/>
              <a:t>growth</a:t>
            </a:r>
            <a:r>
              <a:rPr lang="fr-FR" dirty="0"/>
              <a:t>, </a:t>
            </a:r>
            <a:r>
              <a:rPr lang="fr-FR" dirty="0" err="1"/>
              <a:t>survival</a:t>
            </a:r>
            <a:r>
              <a:rPr lang="fr-FR" dirty="0"/>
              <a:t> and reproduction)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err="1"/>
              <a:t>Affected</a:t>
            </a:r>
            <a:r>
              <a:rPr lang="fr-FR" dirty="0"/>
              <a:t> by </a:t>
            </a:r>
            <a:r>
              <a:rPr lang="fr-FR" dirty="0" err="1"/>
              <a:t>biotic</a:t>
            </a:r>
            <a:r>
              <a:rPr lang="fr-FR" dirty="0"/>
              <a:t> condition </a:t>
            </a:r>
            <a:r>
              <a:rPr lang="fr-FR" dirty="0" err="1"/>
              <a:t>fundamental</a:t>
            </a:r>
            <a:r>
              <a:rPr lang="fr-FR" dirty="0"/>
              <a:t> </a:t>
            </a:r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dirty="0" err="1">
                <a:sym typeface="Wingdings" panose="05000000000000000000" pitchFamily="2" charset="2"/>
              </a:rPr>
              <a:t>realised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err="1"/>
              <a:t>Despite</a:t>
            </a:r>
            <a:r>
              <a:rPr lang="fr-FR" dirty="0"/>
              <a:t> the  </a:t>
            </a:r>
            <a:r>
              <a:rPr lang="fr-FR" dirty="0" err="1"/>
              <a:t>similar</a:t>
            </a:r>
            <a:r>
              <a:rPr lang="fr-FR" dirty="0"/>
              <a:t> </a:t>
            </a:r>
            <a:r>
              <a:rPr lang="fr-FR" dirty="0" err="1"/>
              <a:t>functioning</a:t>
            </a:r>
            <a:endParaRPr lang="fr-FR" dirty="0"/>
          </a:p>
          <a:p>
            <a:pPr marL="0" indent="0">
              <a:buNone/>
            </a:pPr>
            <a:r>
              <a:rPr lang="fr-FR" dirty="0" err="1"/>
              <a:t>Why</a:t>
            </a:r>
            <a:r>
              <a:rPr lang="fr-FR" dirty="0"/>
              <a:t> do not plant </a:t>
            </a:r>
            <a:r>
              <a:rPr lang="fr-FR" dirty="0" err="1"/>
              <a:t>share</a:t>
            </a:r>
            <a:r>
              <a:rPr lang="fr-FR" dirty="0"/>
              <a:t> the </a:t>
            </a:r>
            <a:r>
              <a:rPr lang="fr-FR" dirty="0" err="1"/>
              <a:t>same</a:t>
            </a:r>
            <a:r>
              <a:rPr lang="fr-FR" dirty="0"/>
              <a:t> niche?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6AF86C-B5FC-4B11-AF69-0C4B296E8AD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95299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8A319-0ABA-45D5-8168-D55613173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9215" y="457200"/>
            <a:ext cx="3932237" cy="1600200"/>
          </a:xfrm>
        </p:spPr>
        <p:txBody>
          <a:bodyPr>
            <a:normAutofit/>
          </a:bodyPr>
          <a:lstStyle/>
          <a:p>
            <a:r>
              <a:rPr lang="fr-FR" sz="3600" dirty="0"/>
              <a:t>The </a:t>
            </a:r>
            <a:r>
              <a:rPr lang="fr-FR" sz="3600" dirty="0" err="1"/>
              <a:t>leaf</a:t>
            </a:r>
            <a:r>
              <a:rPr lang="fr-FR" sz="3600" dirty="0"/>
              <a:t> </a:t>
            </a:r>
            <a:r>
              <a:rPr lang="fr-FR" sz="3600" dirty="0" err="1"/>
              <a:t>economic</a:t>
            </a:r>
            <a:r>
              <a:rPr lang="fr-FR" sz="3600" dirty="0"/>
              <a:t> </a:t>
            </a:r>
            <a:r>
              <a:rPr lang="fr-FR" sz="3600" dirty="0" err="1"/>
              <a:t>spectrum</a:t>
            </a:r>
            <a:endParaRPr lang="en-GB" sz="36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420719D-621D-457B-849C-92388CA28F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131605" y="2798422"/>
            <a:ext cx="6558020" cy="126115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6AF86C-B5FC-4B11-AF69-0C4B296E8A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2281844"/>
          </a:xfrm>
        </p:spPr>
        <p:txBody>
          <a:bodyPr/>
          <a:lstStyle/>
          <a:p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815EF2-0B8B-4562-B5E6-62EC329C51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4595" y="2586644"/>
            <a:ext cx="4181475" cy="335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3A321E-37A3-4785-8852-21D8F72050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62" y="150351"/>
            <a:ext cx="2319840" cy="66408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ZoneTexte 25">
            <a:extLst>
              <a:ext uri="{FF2B5EF4-FFF2-40B4-BE49-F238E27FC236}">
                <a16:creationId xmlns:a16="http://schemas.microsoft.com/office/drawing/2014/main" id="{41D28086-6769-4194-A310-0F50619DDBA6}"/>
              </a:ext>
            </a:extLst>
          </p:cNvPr>
          <p:cNvSpPr txBox="1"/>
          <p:nvPr/>
        </p:nvSpPr>
        <p:spPr>
          <a:xfrm>
            <a:off x="2892470" y="5877098"/>
            <a:ext cx="24497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200" dirty="0">
                <a:solidFill>
                  <a:srgbClr val="58585C"/>
                </a:solidFill>
                <a:latin typeface="Quicksand" pitchFamily="50" charset="0"/>
              </a:rPr>
              <a:t>P. Reich (1992)</a:t>
            </a:r>
          </a:p>
        </p:txBody>
      </p:sp>
      <p:sp>
        <p:nvSpPr>
          <p:cNvPr id="10" name="ZoneTexte 28">
            <a:extLst>
              <a:ext uri="{FF2B5EF4-FFF2-40B4-BE49-F238E27FC236}">
                <a16:creationId xmlns:a16="http://schemas.microsoft.com/office/drawing/2014/main" id="{23961B99-6C2C-495E-9A5F-F55B9B332C28}"/>
              </a:ext>
            </a:extLst>
          </p:cNvPr>
          <p:cNvSpPr txBox="1"/>
          <p:nvPr/>
        </p:nvSpPr>
        <p:spPr>
          <a:xfrm>
            <a:off x="1845464" y="6514172"/>
            <a:ext cx="24497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200" dirty="0">
                <a:solidFill>
                  <a:srgbClr val="58585C"/>
                </a:solidFill>
                <a:latin typeface="Quicksand" pitchFamily="50" charset="0"/>
              </a:rPr>
              <a:t>Wright et al. (2003)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767398AC-4BEF-4FAE-BF1C-51C727621AB2}"/>
              </a:ext>
            </a:extLst>
          </p:cNvPr>
          <p:cNvSpPr txBox="1">
            <a:spLocks/>
          </p:cNvSpPr>
          <p:nvPr/>
        </p:nvSpPr>
        <p:spPr>
          <a:xfrm>
            <a:off x="6716070" y="1082101"/>
            <a:ext cx="3932237" cy="570907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Variation in structure and </a:t>
            </a:r>
            <a:r>
              <a:rPr lang="fr-FR" dirty="0" err="1"/>
              <a:t>resource</a:t>
            </a:r>
            <a:r>
              <a:rPr lang="fr-FR" dirty="0"/>
              <a:t> use</a:t>
            </a:r>
          </a:p>
          <a:p>
            <a:r>
              <a:rPr lang="fr-FR" dirty="0"/>
              <a:t>Emerge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ecological</a:t>
            </a:r>
            <a:r>
              <a:rPr lang="fr-FR" dirty="0"/>
              <a:t> and </a:t>
            </a:r>
            <a:r>
              <a:rPr lang="fr-FR" dirty="0" err="1"/>
              <a:t>biological</a:t>
            </a:r>
            <a:r>
              <a:rPr lang="fr-FR" dirty="0"/>
              <a:t> </a:t>
            </a:r>
            <a:r>
              <a:rPr lang="fr-FR" dirty="0" err="1"/>
              <a:t>constraints</a:t>
            </a:r>
            <a:endParaRPr lang="fr-FR" dirty="0"/>
          </a:p>
          <a:p>
            <a:r>
              <a:rPr lang="fr-FR" dirty="0" err="1"/>
              <a:t>Allow</a:t>
            </a:r>
            <a:r>
              <a:rPr lang="fr-FR" dirty="0"/>
              <a:t> simplification of plant classification</a:t>
            </a:r>
          </a:p>
          <a:p>
            <a:r>
              <a:rPr lang="fr-FR" dirty="0" err="1"/>
              <a:t>Partly</a:t>
            </a:r>
            <a:r>
              <a:rPr lang="fr-FR" dirty="0"/>
              <a:t> </a:t>
            </a:r>
            <a:r>
              <a:rPr lang="fr-FR" dirty="0" err="1"/>
              <a:t>explain</a:t>
            </a:r>
            <a:r>
              <a:rPr lang="fr-FR" dirty="0"/>
              <a:t> by the </a:t>
            </a:r>
            <a:r>
              <a:rPr lang="fr-FR" dirty="0" err="1"/>
              <a:t>trade</a:t>
            </a:r>
            <a:r>
              <a:rPr lang="fr-FR" dirty="0"/>
              <a:t>-off </a:t>
            </a:r>
            <a:r>
              <a:rPr lang="fr-FR" dirty="0" err="1"/>
              <a:t>between</a:t>
            </a:r>
            <a:r>
              <a:rPr lang="fr-FR" dirty="0"/>
              <a:t> active and structural tissues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3018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8A319-0ABA-45D5-8168-D55613173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/>
              <a:t>Trade-</a:t>
            </a:r>
            <a:r>
              <a:rPr lang="fr-FR" sz="3600" dirty="0" err="1"/>
              <a:t>offs</a:t>
            </a:r>
            <a:r>
              <a:rPr lang="fr-FR" sz="3600" dirty="0"/>
              <a:t> and </a:t>
            </a:r>
            <a:r>
              <a:rPr lang="fr-FR" sz="3600" dirty="0" err="1"/>
              <a:t>strategy</a:t>
            </a:r>
            <a:r>
              <a:rPr lang="fr-FR" sz="3600" dirty="0"/>
              <a:t> </a:t>
            </a:r>
            <a:r>
              <a:rPr lang="fr-FR" sz="3600" dirty="0" err="1"/>
              <a:t>space</a:t>
            </a:r>
            <a:endParaRPr lang="en-GB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0335C-2D13-463A-806E-D1468C0B1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err="1"/>
              <a:t>Generalise</a:t>
            </a:r>
            <a:r>
              <a:rPr lang="fr-FR" dirty="0"/>
              <a:t> </a:t>
            </a:r>
            <a:r>
              <a:rPr lang="fr-FR" dirty="0" err="1"/>
              <a:t>trade-offs</a:t>
            </a:r>
            <a:r>
              <a:rPr lang="fr-FR" dirty="0"/>
              <a:t> to </a:t>
            </a:r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processes</a:t>
            </a:r>
            <a:r>
              <a:rPr lang="en-GB" dirty="0"/>
              <a:t>: roots exchanges, reproductions, etc…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C</a:t>
            </a:r>
            <a:r>
              <a:rPr lang="en-GB" dirty="0" err="1"/>
              <a:t>ontinuous</a:t>
            </a:r>
            <a:r>
              <a:rPr lang="en-GB" dirty="0"/>
              <a:t> axis, convenient for modelling</a:t>
            </a:r>
            <a:endParaRPr lang="fr-FR" dirty="0"/>
          </a:p>
          <a:p>
            <a:pPr>
              <a:buFont typeface="Wingdings" panose="05000000000000000000" pitchFamily="2" charset="2"/>
              <a:buChar char="à"/>
            </a:pPr>
            <a:r>
              <a:rPr lang="fr-FR" dirty="0" err="1">
                <a:sym typeface="Wingdings" panose="05000000000000000000" pitchFamily="2" charset="2"/>
              </a:rPr>
              <a:t>Same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functioning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framework</a:t>
            </a:r>
            <a:r>
              <a:rPr lang="fr-FR" dirty="0">
                <a:sym typeface="Wingdings" panose="05000000000000000000" pitchFamily="2" charset="2"/>
              </a:rPr>
              <a:t> but </a:t>
            </a:r>
            <a:r>
              <a:rPr lang="fr-FR" dirty="0" err="1">
                <a:sym typeface="Wingdings" panose="05000000000000000000" pitchFamily="2" charset="2"/>
              </a:rPr>
              <a:t>species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differences</a:t>
            </a:r>
            <a:endParaRPr lang="fr-FR" dirty="0">
              <a:sym typeface="Wingdings" panose="05000000000000000000" pitchFamily="2" charset="2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6AF86C-B5FC-4B11-AF69-0C4B296E8A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/>
          <a:p>
            <a:r>
              <a:rPr lang="fr-FR" dirty="0" err="1"/>
              <a:t>Strategy</a:t>
            </a:r>
            <a:r>
              <a:rPr lang="fr-FR" dirty="0"/>
              <a:t> </a:t>
            </a:r>
            <a:r>
              <a:rPr lang="fr-FR" dirty="0" err="1"/>
              <a:t>space</a:t>
            </a:r>
            <a:r>
              <a:rPr lang="fr-FR" dirty="0"/>
              <a:t>.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F532CB-434E-4AF6-ADFC-DF82549D097F}"/>
              </a:ext>
            </a:extLst>
          </p:cNvPr>
          <p:cNvSpPr/>
          <p:nvPr/>
        </p:nvSpPr>
        <p:spPr>
          <a:xfrm>
            <a:off x="5972024" y="6176220"/>
            <a:ext cx="45945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chemeClr val="bg1">
                    <a:lumMod val="65000"/>
                  </a:schemeClr>
                </a:solidFill>
                <a:sym typeface="Wingdings" panose="05000000000000000000" pitchFamily="2" charset="2"/>
              </a:rPr>
              <a:t>- How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  <a:sym typeface="Wingdings" panose="05000000000000000000" pitchFamily="2" charset="2"/>
              </a:rPr>
              <a:t>does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  <a:sym typeface="Wingdings" panose="05000000000000000000" pitchFamily="2" charset="2"/>
              </a:rPr>
              <a:t>plasticity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  <a:sym typeface="Wingdings" panose="05000000000000000000" pitchFamily="2" charset="2"/>
              </a:rPr>
              <a:t>fits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  <a:sym typeface="Wingdings" panose="05000000000000000000" pitchFamily="2" charset="2"/>
              </a:rPr>
              <a:t> in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  <a:sym typeface="Wingdings" panose="05000000000000000000" pitchFamily="2" charset="2"/>
              </a:rPr>
              <a:t>this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  <a:sym typeface="Wingdings" panose="05000000000000000000" pitchFamily="2" charset="2"/>
              </a:rPr>
              <a:t>framework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  <a:sym typeface="Wingdings" panose="05000000000000000000" pitchFamily="2" charset="2"/>
              </a:rPr>
              <a:t> ?</a:t>
            </a:r>
            <a:endParaRPr lang="fr-FR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08057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8A319-0ABA-45D5-8168-D55613173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800" dirty="0"/>
              <a:t>Plant </a:t>
            </a:r>
            <a:r>
              <a:rPr lang="fr-FR" sz="2800" dirty="0" err="1"/>
              <a:t>functionning</a:t>
            </a:r>
            <a:br>
              <a:rPr lang="fr-FR" sz="2800" dirty="0"/>
            </a:br>
            <a:r>
              <a:rPr lang="fr-FR" sz="2800" dirty="0"/>
              <a:t>and interactions</a:t>
            </a:r>
            <a:endParaRPr lang="en-GB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6AF86C-B5FC-4B11-AF69-0C4B296E8A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785456" cy="3811588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E41791-B308-4823-800F-5B08936470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716"/>
          <a:stretch/>
        </p:blipFill>
        <p:spPr>
          <a:xfrm>
            <a:off x="6816436" y="145471"/>
            <a:ext cx="5220843" cy="656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888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C0438-2837-4BFC-921F-C3FE12F14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69468" y="1122363"/>
            <a:ext cx="5198532" cy="2488584"/>
          </a:xfrm>
        </p:spPr>
        <p:txBody>
          <a:bodyPr/>
          <a:lstStyle/>
          <a:p>
            <a:pPr algn="l"/>
            <a:r>
              <a:rPr lang="fr-FR" sz="9600" dirty="0" err="1"/>
              <a:t>Context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03D2EF-512A-46F9-A7D3-7DE832C84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468" y="3602037"/>
            <a:ext cx="5198531" cy="1725793"/>
          </a:xfrm>
        </p:spPr>
        <p:txBody>
          <a:bodyPr/>
          <a:lstStyle/>
          <a:p>
            <a:r>
              <a:rPr lang="fr-FR" dirty="0" err="1"/>
              <a:t>Mountain</a:t>
            </a:r>
            <a:r>
              <a:rPr lang="fr-FR" dirty="0"/>
              <a:t> </a:t>
            </a:r>
            <a:r>
              <a:rPr lang="fr-FR" dirty="0" err="1"/>
              <a:t>grasslands</a:t>
            </a:r>
            <a:r>
              <a:rPr lang="fr-FR" dirty="0"/>
              <a:t> in a </a:t>
            </a:r>
            <a:r>
              <a:rPr lang="fr-FR" dirty="0" err="1"/>
              <a:t>changing</a:t>
            </a:r>
            <a:r>
              <a:rPr lang="fr-FR" dirty="0"/>
              <a:t> world</a:t>
            </a:r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5F30EC2-AD16-4F7B-8884-B901003ACE2E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9" t="950" r="3003" b="1082"/>
          <a:stretch/>
        </p:blipFill>
        <p:spPr>
          <a:xfrm>
            <a:off x="0" y="0"/>
            <a:ext cx="4292600" cy="6858000"/>
          </a:xfrm>
          <a:prstGeom prst="rect">
            <a:avLst/>
          </a:prstGeom>
          <a:noFill/>
          <a:ln w="88900" cap="sq">
            <a:noFill/>
            <a:miter lim="800000"/>
          </a:ln>
          <a:effectLst/>
        </p:spPr>
      </p:pic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43192E31-6BEC-46FB-AF9F-61B0B33ED853}"/>
              </a:ext>
            </a:extLst>
          </p:cNvPr>
          <p:cNvSpPr txBox="1">
            <a:spLocks/>
          </p:cNvSpPr>
          <p:nvPr/>
        </p:nvSpPr>
        <p:spPr>
          <a:xfrm>
            <a:off x="-1597795" y="1122363"/>
            <a:ext cx="5390862" cy="5054600"/>
          </a:xfrm>
          <a:prstGeom prst="rect">
            <a:avLst/>
          </a:prstGeom>
        </p:spPr>
        <p:txBody>
          <a:bodyPr vert="horz" lIns="91440" tIns="45720" rIns="91440" bIns="0" rtlCol="0" anchor="ctr" anchorCtr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4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Futura" panose="02020800000000000000" pitchFamily="18" charset="0"/>
                <a:cs typeface="Futura" panose="02020800000000000000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1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63126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D09FD0-6269-4671-A398-FDC8CFD4B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822" y="145471"/>
            <a:ext cx="2543694" cy="5616361"/>
          </a:xfrm>
        </p:spPr>
        <p:txBody>
          <a:bodyPr>
            <a:normAutofit/>
          </a:bodyPr>
          <a:lstStyle/>
          <a:p>
            <a:r>
              <a:rPr lang="fr-FR" sz="4000" dirty="0">
                <a:solidFill>
                  <a:schemeClr val="tx1"/>
                </a:solidFill>
              </a:rPr>
              <a:t>About </a:t>
            </a:r>
            <a:r>
              <a:rPr lang="fr-FR" sz="4000" dirty="0" err="1">
                <a:solidFill>
                  <a:schemeClr val="tx1"/>
                </a:solidFill>
              </a:rPr>
              <a:t>phenotypic</a:t>
            </a:r>
            <a:r>
              <a:rPr lang="fr-FR" sz="4000" dirty="0">
                <a:solidFill>
                  <a:schemeClr val="tx1"/>
                </a:solidFill>
              </a:rPr>
              <a:t> </a:t>
            </a:r>
            <a:r>
              <a:rPr lang="fr-FR" sz="4000" dirty="0" err="1">
                <a:solidFill>
                  <a:schemeClr val="tx1"/>
                </a:solidFill>
              </a:rPr>
              <a:t>plasticity</a:t>
            </a:r>
            <a:endParaRPr lang="en-GB" sz="4000" dirty="0">
              <a:solidFill>
                <a:schemeClr val="tx1"/>
              </a:solidFill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844FBC8-0229-4F22-A948-CBB8549225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9284" y="145471"/>
            <a:ext cx="8907995" cy="5616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036120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08573-3EE3-422C-ADD4-E8C16A35B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Plasticity</a:t>
            </a:r>
            <a:r>
              <a:rPr lang="fr-FR" dirty="0"/>
              <a:t> as a </a:t>
            </a:r>
            <a:r>
              <a:rPr lang="fr-FR" dirty="0" err="1"/>
              <a:t>strategy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A8B3F-3D4C-4BD0-B4E2-9E6D0510DC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5273"/>
            <a:ext cx="10515600" cy="11257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Active </a:t>
            </a:r>
            <a:r>
              <a:rPr lang="fr-FR" dirty="0" err="1"/>
              <a:t>plasticity</a:t>
            </a:r>
            <a:r>
              <a:rPr lang="fr-FR" dirty="0"/>
              <a:t>: </a:t>
            </a:r>
            <a:r>
              <a:rPr lang="en-GB" dirty="0"/>
              <a:t>anticipatory, and often highly integrated, phenotypic changes in response to some environmental cue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C079B7-F1E6-427F-95EA-69FDE74068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3585624"/>
            <a:ext cx="114300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339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08573-3EE3-422C-ADD4-E8C16A35B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Modelling</a:t>
            </a:r>
            <a:r>
              <a:rPr lang="fr-FR" dirty="0"/>
              <a:t> </a:t>
            </a:r>
            <a:r>
              <a:rPr lang="fr-FR" dirty="0" err="1"/>
              <a:t>plasticity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A8B3F-3D4C-4BD0-B4E2-9E6D0510DC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49713"/>
            <a:ext cx="10515600" cy="39272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err="1"/>
              <a:t>Finalist</a:t>
            </a:r>
            <a:r>
              <a:rPr lang="fr-FR" dirty="0"/>
              <a:t> perspective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err="1"/>
              <a:t>Plasticity</a:t>
            </a:r>
            <a:r>
              <a:rPr lang="fr-FR" dirty="0"/>
              <a:t> in </a:t>
            </a:r>
            <a:r>
              <a:rPr lang="fr-FR" dirty="0" err="1"/>
              <a:t>models</a:t>
            </a:r>
            <a:r>
              <a:rPr lang="fr-FR" dirty="0"/>
              <a:t>: dimensions, objectives and </a:t>
            </a:r>
            <a:r>
              <a:rPr lang="fr-FR" dirty="0" err="1"/>
              <a:t>assumptions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Dimensions: </a:t>
            </a:r>
            <a:r>
              <a:rPr lang="fr-FR" dirty="0" err="1"/>
              <a:t>what</a:t>
            </a:r>
            <a:r>
              <a:rPr lang="fr-FR" dirty="0"/>
              <a:t> traits are plastic,</a:t>
            </a:r>
          </a:p>
          <a:p>
            <a:pPr marL="0" indent="0">
              <a:buNone/>
            </a:pPr>
            <a:r>
              <a:rPr lang="fr-FR" dirty="0"/>
              <a:t>Objective: </a:t>
            </a:r>
            <a:r>
              <a:rPr lang="fr-FR" dirty="0" err="1"/>
              <a:t>what</a:t>
            </a:r>
            <a:r>
              <a:rPr lang="fr-FR" dirty="0"/>
              <a:t> drives the changes,</a:t>
            </a:r>
          </a:p>
          <a:p>
            <a:pPr marL="0" indent="0">
              <a:buNone/>
            </a:pPr>
            <a:r>
              <a:rPr lang="fr-FR" dirty="0"/>
              <a:t>Assumptions: </a:t>
            </a:r>
            <a:r>
              <a:rPr lang="fr-FR" dirty="0" err="1"/>
              <a:t>implicit</a:t>
            </a:r>
            <a:r>
              <a:rPr lang="fr-FR" dirty="0"/>
              <a:t> or explicit </a:t>
            </a:r>
            <a:r>
              <a:rPr lang="fr-FR" dirty="0" err="1"/>
              <a:t>rules</a:t>
            </a:r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538027-B1E1-454F-B818-945FA39F4424}"/>
              </a:ext>
            </a:extLst>
          </p:cNvPr>
          <p:cNvSpPr/>
          <p:nvPr/>
        </p:nvSpPr>
        <p:spPr>
          <a:xfrm>
            <a:off x="3817258" y="6127234"/>
            <a:ext cx="79973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How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does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palsticity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impact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properties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and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dynamics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of plant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communities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?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42394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08573-3EE3-422C-ADD4-E8C16A35B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Modelling</a:t>
            </a:r>
            <a:r>
              <a:rPr lang="fr-FR" dirty="0"/>
              <a:t> </a:t>
            </a:r>
            <a:r>
              <a:rPr lang="fr-FR" dirty="0" err="1"/>
              <a:t>plasticity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A8B3F-3D4C-4BD0-B4E2-9E6D0510D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equilibrium</a:t>
            </a:r>
            <a:r>
              <a:rPr lang="fr-FR" dirty="0"/>
              <a:t> and </a:t>
            </a:r>
            <a:r>
              <a:rPr lang="fr-FR" dirty="0" err="1"/>
              <a:t>resource</a:t>
            </a:r>
            <a:r>
              <a:rPr lang="fr-FR" dirty="0"/>
              <a:t> use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63397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F1FE866-E20C-4E26-939D-5C401A39035C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4" t="60982" r="4535" b="-118"/>
          <a:stretch/>
        </p:blipFill>
        <p:spPr>
          <a:xfrm>
            <a:off x="154720" y="128847"/>
            <a:ext cx="11882559" cy="4089401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D09FD0-6269-4671-A398-FDC8CFD4B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tx1"/>
                </a:solidFill>
              </a:rPr>
              <a:t>Main </a:t>
            </a:r>
            <a:r>
              <a:rPr lang="fr-FR" dirty="0" err="1">
                <a:solidFill>
                  <a:schemeClr val="tx1"/>
                </a:solidFill>
              </a:rPr>
              <a:t>effects</a:t>
            </a:r>
            <a:r>
              <a:rPr lang="fr-FR" dirty="0">
                <a:solidFill>
                  <a:schemeClr val="tx1"/>
                </a:solidFill>
              </a:rPr>
              <a:t> of </a:t>
            </a:r>
            <a:r>
              <a:rPr lang="fr-FR" dirty="0" err="1">
                <a:solidFill>
                  <a:schemeClr val="tx1"/>
                </a:solidFill>
              </a:rPr>
              <a:t>plasticity</a:t>
            </a:r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13470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CED4E-B8A5-474A-8B44-BB1B0F965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Widenning</a:t>
            </a:r>
            <a:r>
              <a:rPr lang="fr-FR" dirty="0"/>
              <a:t> niches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DFBE0-502C-452C-96D6-7F889CFB99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43758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08573-3EE3-422C-ADD4-E8C16A35B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Effect</a:t>
            </a:r>
            <a:r>
              <a:rPr lang="fr-FR" dirty="0"/>
              <a:t> on </a:t>
            </a:r>
            <a:r>
              <a:rPr lang="fr-FR" dirty="0" err="1"/>
              <a:t>community’s</a:t>
            </a:r>
            <a:r>
              <a:rPr lang="fr-FR" dirty="0"/>
              <a:t> </a:t>
            </a:r>
            <a:r>
              <a:rPr lang="fr-FR" dirty="0" err="1"/>
              <a:t>diversity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A8B3F-3D4C-4BD0-B4E2-9E6D0510D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Niche </a:t>
            </a:r>
            <a:r>
              <a:rPr lang="fr-FR" dirty="0" err="1"/>
              <a:t>partitionning</a:t>
            </a:r>
            <a:r>
              <a:rPr lang="fr-FR" dirty="0"/>
              <a:t> vs </a:t>
            </a:r>
            <a:r>
              <a:rPr lang="fr-FR" dirty="0" err="1"/>
              <a:t>competitve</a:t>
            </a:r>
            <a:r>
              <a:rPr lang="fr-FR" dirty="0"/>
              <a:t> exclusion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03EB15-5933-406A-B146-59C65E6497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534" y="2676536"/>
            <a:ext cx="8902932" cy="3635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7275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08573-3EE3-422C-ADD4-E8C16A35B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091247" cy="1325563"/>
          </a:xfrm>
        </p:spPr>
        <p:txBody>
          <a:bodyPr/>
          <a:lstStyle/>
          <a:p>
            <a:r>
              <a:rPr lang="fr-FR" dirty="0" err="1"/>
              <a:t>We</a:t>
            </a:r>
            <a:r>
              <a:rPr lang="fr-FR" dirty="0"/>
              <a:t> do not </a:t>
            </a:r>
            <a:r>
              <a:rPr lang="fr-FR" dirty="0" err="1"/>
              <a:t>agree</a:t>
            </a:r>
            <a:r>
              <a:rPr lang="fr-FR" dirty="0"/>
              <a:t>, </a:t>
            </a:r>
            <a:r>
              <a:rPr lang="fr-FR" dirty="0" err="1"/>
              <a:t>yet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A8B3F-3D4C-4BD0-B4E2-9E6D0510D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All </a:t>
            </a:r>
            <a:r>
              <a:rPr lang="fr-FR" dirty="0" err="1"/>
              <a:t>effects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AD2D94-E26C-4206-BF34-8BF39AFA7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612" y="365125"/>
            <a:ext cx="6567439" cy="588880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559554-1C29-415C-8493-05196F32DF4C}"/>
              </a:ext>
            </a:extLst>
          </p:cNvPr>
          <p:cNvSpPr/>
          <p:nvPr/>
        </p:nvSpPr>
        <p:spPr>
          <a:xfrm>
            <a:off x="5104015" y="4065558"/>
            <a:ext cx="7148945" cy="30673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2836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08573-3EE3-422C-ADD4-E8C16A35B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091247" cy="1325563"/>
          </a:xfrm>
        </p:spPr>
        <p:txBody>
          <a:bodyPr/>
          <a:lstStyle/>
          <a:p>
            <a:r>
              <a:rPr lang="fr-FR" dirty="0" err="1"/>
              <a:t>We</a:t>
            </a:r>
            <a:r>
              <a:rPr lang="fr-FR" dirty="0"/>
              <a:t> do not </a:t>
            </a:r>
            <a:r>
              <a:rPr lang="fr-FR" dirty="0" err="1"/>
              <a:t>agree</a:t>
            </a:r>
            <a:r>
              <a:rPr lang="fr-FR" dirty="0"/>
              <a:t>, </a:t>
            </a:r>
            <a:r>
              <a:rPr lang="fr-FR" dirty="0" err="1"/>
              <a:t>yet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A8B3F-3D4C-4BD0-B4E2-9E6D0510D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All </a:t>
            </a:r>
            <a:r>
              <a:rPr lang="fr-FR" dirty="0" err="1"/>
              <a:t>effects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AD2D94-E26C-4206-BF34-8BF39AFA7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612" y="365125"/>
            <a:ext cx="6567439" cy="5888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0195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9636BA8-306A-4DA1-9263-1E219B9574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76" t="2242" r="29869" b="2242"/>
          <a:stretch/>
        </p:blipFill>
        <p:spPr>
          <a:xfrm>
            <a:off x="0" y="0"/>
            <a:ext cx="42926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6C0438-2837-4BFC-921F-C3FE12F14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69468" y="1122363"/>
            <a:ext cx="5198532" cy="2488584"/>
          </a:xfrm>
        </p:spPr>
        <p:txBody>
          <a:bodyPr>
            <a:normAutofit/>
          </a:bodyPr>
          <a:lstStyle/>
          <a:p>
            <a:pPr algn="l"/>
            <a:r>
              <a:rPr lang="fr-FR" sz="8000" dirty="0" err="1"/>
              <a:t>Results</a:t>
            </a:r>
            <a:endParaRPr lang="en-GB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03D2EF-512A-46F9-A7D3-7DE832C84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468" y="3602037"/>
            <a:ext cx="5198531" cy="1725793"/>
          </a:xfrm>
        </p:spPr>
        <p:txBody>
          <a:bodyPr/>
          <a:lstStyle/>
          <a:p>
            <a:r>
              <a:rPr lang="fr-FR" dirty="0" err="1"/>
              <a:t>Presentation</a:t>
            </a:r>
            <a:r>
              <a:rPr lang="fr-FR" dirty="0"/>
              <a:t> of </a:t>
            </a:r>
            <a:r>
              <a:rPr lang="fr-FR" i="1" dirty="0" err="1"/>
              <a:t>MountGrass</a:t>
            </a:r>
            <a:endParaRPr lang="fr-FR" i="1" dirty="0"/>
          </a:p>
          <a:p>
            <a:r>
              <a:rPr lang="fr-FR" dirty="0" err="1"/>
              <a:t>Individual</a:t>
            </a:r>
            <a:r>
              <a:rPr lang="fr-FR" dirty="0"/>
              <a:t>- and </a:t>
            </a:r>
            <a:r>
              <a:rPr lang="fr-FR" dirty="0" err="1"/>
              <a:t>community-level</a:t>
            </a:r>
            <a:r>
              <a:rPr lang="fr-FR" dirty="0"/>
              <a:t> </a:t>
            </a:r>
            <a:r>
              <a:rPr lang="fr-FR" dirty="0" err="1"/>
              <a:t>effects</a:t>
            </a:r>
            <a:r>
              <a:rPr lang="fr-FR" dirty="0"/>
              <a:t> of </a:t>
            </a:r>
            <a:r>
              <a:rPr lang="fr-FR" dirty="0" err="1"/>
              <a:t>plasticity</a:t>
            </a:r>
            <a:endParaRPr lang="en-GB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43192E31-6BEC-46FB-AF9F-61B0B33ED853}"/>
              </a:ext>
            </a:extLst>
          </p:cNvPr>
          <p:cNvSpPr txBox="1">
            <a:spLocks/>
          </p:cNvSpPr>
          <p:nvPr/>
        </p:nvSpPr>
        <p:spPr>
          <a:xfrm>
            <a:off x="-1597795" y="1122363"/>
            <a:ext cx="5390862" cy="5054600"/>
          </a:xfrm>
          <a:prstGeom prst="rect">
            <a:avLst/>
          </a:prstGeom>
        </p:spPr>
        <p:txBody>
          <a:bodyPr vert="horz" lIns="91440" tIns="45720" rIns="91440" bIns="0" rtlCol="0" anchor="ctr" anchorCtr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4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Futura" panose="02020800000000000000" pitchFamily="18" charset="0"/>
                <a:cs typeface="Futura" panose="02020800000000000000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4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4470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D09FD0-6269-4671-A398-FDC8CFD4B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073" y="946002"/>
            <a:ext cx="10515600" cy="132556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/>
                </a:solidFill>
              </a:rPr>
              <a:t>The value of </a:t>
            </a:r>
            <a:r>
              <a:rPr lang="fr-FR" sz="3600" dirty="0" err="1">
                <a:solidFill>
                  <a:schemeClr val="tx1"/>
                </a:solidFill>
              </a:rPr>
              <a:t>mountain</a:t>
            </a:r>
            <a:r>
              <a:rPr lang="fr-FR" sz="3600" dirty="0">
                <a:solidFill>
                  <a:schemeClr val="tx1"/>
                </a:solidFill>
              </a:rPr>
              <a:t> </a:t>
            </a:r>
            <a:r>
              <a:rPr lang="fr-FR" sz="3600" dirty="0" err="1">
                <a:solidFill>
                  <a:schemeClr val="tx1"/>
                </a:solidFill>
              </a:rPr>
              <a:t>grasslands</a:t>
            </a:r>
            <a:r>
              <a:rPr lang="fr-FR" sz="3600" dirty="0">
                <a:solidFill>
                  <a:schemeClr val="tx1"/>
                </a:solidFill>
              </a:rPr>
              <a:t>’ </a:t>
            </a:r>
            <a:r>
              <a:rPr lang="fr-FR" sz="3600" dirty="0" err="1">
                <a:solidFill>
                  <a:schemeClr val="tx1"/>
                </a:solidFill>
              </a:rPr>
              <a:t>diversity</a:t>
            </a:r>
            <a:r>
              <a:rPr lang="fr-FR" sz="3600" dirty="0">
                <a:solidFill>
                  <a:schemeClr val="tx1"/>
                </a:solidFill>
              </a:rPr>
              <a:t>.</a:t>
            </a:r>
            <a:endParaRPr lang="en-GB" sz="3600" dirty="0">
              <a:solidFill>
                <a:schemeClr val="tx1"/>
              </a:solidFill>
            </a:endParaRPr>
          </a:p>
        </p:txBody>
      </p:sp>
      <p:pic>
        <p:nvPicPr>
          <p:cNvPr id="4" name="Picture 3" descr="C:\Users\clement.viguier\Documents\These\2014-2015\Prod\Images\Photos\Greg\0026443.jpg">
            <a:extLst>
              <a:ext uri="{FF2B5EF4-FFF2-40B4-BE49-F238E27FC236}">
                <a16:creationId xmlns:a16="http://schemas.microsoft.com/office/drawing/2014/main" id="{E3BDCEA2-4B99-4AC0-AE3A-9DD75CCE91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" t="49285" r="1269" b="205"/>
          <a:stretch/>
        </p:blipFill>
        <p:spPr bwMode="auto">
          <a:xfrm>
            <a:off x="154720" y="2616380"/>
            <a:ext cx="11882559" cy="4089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1858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BAB9BD77-C421-40F4-AFD8-8EEFF863A140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1265" y="128847"/>
            <a:ext cx="4946014" cy="6594686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D09FD0-6269-4671-A398-FDC8CFD4B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tx1"/>
                </a:solidFill>
              </a:rPr>
              <a:t>Model </a:t>
            </a:r>
            <a:r>
              <a:rPr lang="fr-FR" dirty="0" err="1">
                <a:solidFill>
                  <a:schemeClr val="tx1"/>
                </a:solidFill>
              </a:rPr>
              <a:t>overview</a:t>
            </a:r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99654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2968C2C-0B9D-4818-BCF4-47B47156E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5265"/>
            <a:ext cx="5487785" cy="1471353"/>
          </a:xfrm>
        </p:spPr>
        <p:txBody>
          <a:bodyPr>
            <a:normAutofit/>
          </a:bodyPr>
          <a:lstStyle/>
          <a:p>
            <a:r>
              <a:rPr lang="fr-FR" i="1" dirty="0" err="1"/>
              <a:t>MountGrass</a:t>
            </a:r>
            <a:r>
              <a:rPr lang="fr-FR" dirty="0"/>
              <a:t>’ world</a:t>
            </a:r>
            <a:br>
              <a:rPr lang="fr-FR" dirty="0"/>
            </a:br>
            <a:r>
              <a:rPr lang="fr-FR" dirty="0" err="1"/>
              <a:t>representation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DA404C-E217-4C28-B138-19822A953F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10009"/>
            <a:ext cx="5181600" cy="386695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fr-FR" dirty="0" err="1"/>
              <a:t>Obj</a:t>
            </a:r>
            <a:r>
              <a:rPr lang="fr-FR" dirty="0"/>
              <a:t>: </a:t>
            </a:r>
            <a:r>
              <a:rPr lang="fr-FR" dirty="0" err="1"/>
              <a:t>community</a:t>
            </a:r>
            <a:r>
              <a:rPr lang="fr-FR" dirty="0"/>
              <a:t> </a:t>
            </a:r>
            <a:r>
              <a:rPr lang="fr-FR" dirty="0" err="1"/>
              <a:t>properties</a:t>
            </a:r>
            <a:r>
              <a:rPr lang="fr-FR" dirty="0"/>
              <a:t> and </a:t>
            </a:r>
            <a:r>
              <a:rPr lang="fr-FR" dirty="0" err="1"/>
              <a:t>dynamics</a:t>
            </a:r>
            <a:r>
              <a:rPr lang="fr-FR" dirty="0"/>
              <a:t> </a:t>
            </a:r>
            <a:r>
              <a:rPr lang="fr-FR" dirty="0" err="1"/>
              <a:t>emerge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plant </a:t>
            </a:r>
            <a:r>
              <a:rPr lang="fr-FR" dirty="0" err="1"/>
              <a:t>fcting</a:t>
            </a:r>
            <a:r>
              <a:rPr lang="fr-FR" dirty="0"/>
              <a:t>. </a:t>
            </a:r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dirty="0" err="1">
                <a:sym typeface="Wingdings" panose="05000000000000000000" pitchFamily="2" charset="2"/>
              </a:rPr>
              <a:t>individual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IBM </a:t>
            </a:r>
            <a:r>
              <a:rPr lang="fr-FR" dirty="0" err="1"/>
              <a:t>spatially</a:t>
            </a:r>
            <a:r>
              <a:rPr lang="fr-FR" dirty="0"/>
              <a:t> explicit</a:t>
            </a:r>
          </a:p>
          <a:p>
            <a:endParaRPr lang="fr-FR" dirty="0"/>
          </a:p>
          <a:p>
            <a:r>
              <a:rPr lang="fr-FR" dirty="0" err="1"/>
              <a:t>Scales</a:t>
            </a:r>
            <a:r>
              <a:rPr lang="fr-FR" dirty="0"/>
              <a:t> and </a:t>
            </a:r>
            <a:r>
              <a:rPr lang="fr-FR" dirty="0" err="1"/>
              <a:t>resolutions</a:t>
            </a:r>
            <a:endParaRPr lang="fr-FR" dirty="0"/>
          </a:p>
          <a:p>
            <a:r>
              <a:rPr lang="fr-FR" dirty="0"/>
              <a:t>Cm, </a:t>
            </a:r>
            <a:r>
              <a:rPr lang="fr-FR" dirty="0" err="1"/>
              <a:t>day</a:t>
            </a:r>
            <a:endParaRPr lang="fr-FR" dirty="0"/>
          </a:p>
          <a:p>
            <a:r>
              <a:rPr lang="fr-FR" dirty="0"/>
              <a:t>Seasons</a:t>
            </a:r>
          </a:p>
          <a:p>
            <a:r>
              <a:rPr lang="fr-FR" dirty="0" err="1"/>
              <a:t>Grid</a:t>
            </a:r>
            <a:endParaRPr lang="fr-FR" dirty="0"/>
          </a:p>
          <a:p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08EF8-57A6-41CA-9513-38ABB49F5E1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14A5926-6430-4612-B6C4-17FE65F62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1255" y="2310009"/>
            <a:ext cx="3712036" cy="2807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834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2968C2C-0B9D-4818-BCF4-47B47156E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i="1" dirty="0" err="1"/>
              <a:t>MountGrass</a:t>
            </a:r>
            <a:r>
              <a:rPr lang="fr-FR" dirty="0"/>
              <a:t>’ </a:t>
            </a:r>
            <a:r>
              <a:rPr lang="fr-FR" dirty="0" err="1"/>
              <a:t>processes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DA404C-E217-4C28-B138-19822A953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Main </a:t>
            </a:r>
            <a:r>
              <a:rPr lang="fr-FR" dirty="0" err="1"/>
              <a:t>processes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210E16-F25C-4656-B9FB-EBFCA8AEE2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563" y="2223404"/>
            <a:ext cx="8579151" cy="3953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0455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DA846-77D7-450D-8A81-D06FB9F04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Plant </a:t>
            </a:r>
            <a:r>
              <a:rPr lang="fr-FR" dirty="0" err="1"/>
              <a:t>representation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A8749-6911-4B93-A9CF-CC0293F719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93143" y="3175725"/>
            <a:ext cx="3229977" cy="3446512"/>
          </a:xfrm>
        </p:spPr>
        <p:txBody>
          <a:bodyPr/>
          <a:lstStyle/>
          <a:p>
            <a:pPr marL="0" indent="0">
              <a:buNone/>
            </a:pPr>
            <a:r>
              <a:rPr lang="fr-FR" dirty="0" err="1"/>
              <a:t>Based</a:t>
            </a:r>
            <a:r>
              <a:rPr lang="fr-FR" dirty="0"/>
              <a:t> on </a:t>
            </a:r>
            <a:r>
              <a:rPr lang="fr-FR" dirty="0" err="1"/>
              <a:t>trade-offs</a:t>
            </a:r>
            <a:r>
              <a:rPr lang="fr-FR" dirty="0"/>
              <a:t> and </a:t>
            </a:r>
            <a:r>
              <a:rPr lang="fr-FR" dirty="0" err="1"/>
              <a:t>strategy</a:t>
            </a:r>
            <a:r>
              <a:rPr lang="fr-FR" dirty="0"/>
              <a:t> </a:t>
            </a:r>
            <a:r>
              <a:rPr lang="fr-FR" dirty="0" err="1"/>
              <a:t>space</a:t>
            </a:r>
            <a:endParaRPr lang="fr-FR" dirty="0"/>
          </a:p>
          <a:p>
            <a:endParaRPr lang="fr-FR" dirty="0"/>
          </a:p>
          <a:p>
            <a:pPr marL="0" indent="0">
              <a:buNone/>
            </a:pPr>
            <a:r>
              <a:rPr lang="fr-FR" dirty="0"/>
              <a:t>4 </a:t>
            </a:r>
            <a:r>
              <a:rPr lang="fr-FR" dirty="0" err="1"/>
              <a:t>vegetative</a:t>
            </a:r>
            <a:r>
              <a:rPr lang="fr-FR" dirty="0"/>
              <a:t> </a:t>
            </a:r>
            <a:r>
              <a:rPr lang="fr-FR" dirty="0" err="1"/>
              <a:t>compartments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Par, pas, r:s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9DF3B8AE-C616-4A03-A5FB-AFB2F93058EC}"/>
              </a:ext>
            </a:extLst>
          </p:cNvPr>
          <p:cNvSpPr txBox="1">
            <a:spLocks/>
          </p:cNvSpPr>
          <p:nvPr/>
        </p:nvSpPr>
        <p:spPr>
          <a:xfrm>
            <a:off x="6861976" y="3175725"/>
            <a:ext cx="4595732" cy="229477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 err="1"/>
              <a:t>Different</a:t>
            </a:r>
            <a:r>
              <a:rPr lang="fr-FR" dirty="0"/>
              <a:t> dry </a:t>
            </a:r>
            <a:r>
              <a:rPr lang="fr-FR" dirty="0" err="1"/>
              <a:t>volumic</a:t>
            </a:r>
            <a:r>
              <a:rPr lang="fr-FR" dirty="0"/>
              <a:t> masses </a:t>
            </a:r>
            <a:r>
              <a:rPr lang="fr-FR" dirty="0">
                <a:sym typeface="Wingdings" panose="05000000000000000000" pitchFamily="2" charset="2"/>
              </a:rPr>
              <a:t></a:t>
            </a:r>
            <a:r>
              <a:rPr lang="fr-FR" dirty="0"/>
              <a:t> Change the </a:t>
            </a:r>
            <a:r>
              <a:rPr lang="fr-FR" dirty="0" err="1"/>
              <a:t>cost</a:t>
            </a:r>
            <a:r>
              <a:rPr lang="fr-FR" dirty="0"/>
              <a:t> of exchange area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But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alters</a:t>
            </a:r>
            <a:r>
              <a:rPr lang="fr-FR" dirty="0"/>
              <a:t> turn-over and respiration</a:t>
            </a:r>
            <a:endParaRPr lang="en-GB" dirty="0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EEB7FCBE-8082-4E82-B561-E860FA4CC5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5922" y="467653"/>
            <a:ext cx="2820860" cy="2294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12FE3767-77BF-405A-94C5-875B44F85A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65125"/>
            <a:ext cx="2436940" cy="24968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F3809D0D-6E4F-45EE-8523-5FA6EC3EB0C4}"/>
              </a:ext>
            </a:extLst>
          </p:cNvPr>
          <p:cNvSpPr txBox="1">
            <a:spLocks/>
          </p:cNvSpPr>
          <p:nvPr/>
        </p:nvSpPr>
        <p:spPr>
          <a:xfrm>
            <a:off x="6993629" y="5751309"/>
            <a:ext cx="4595732" cy="63903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How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does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the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phenotype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impact the plant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growth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?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074" name="Picture 2" descr="Image result for tomato soup can art">
            <a:extLst>
              <a:ext uri="{FF2B5EF4-FFF2-40B4-BE49-F238E27FC236}">
                <a16:creationId xmlns:a16="http://schemas.microsoft.com/office/drawing/2014/main" id="{85C8A0E1-98F6-4739-8122-3488313D83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D9D9CD"/>
              </a:clrFrom>
              <a:clrTo>
                <a:srgbClr val="D9D9C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79" t="1100" r="5256" b="2045"/>
          <a:stretch/>
        </p:blipFill>
        <p:spPr bwMode="auto">
          <a:xfrm>
            <a:off x="602639" y="2270899"/>
            <a:ext cx="2439261" cy="4021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04889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DE031-468D-4D45-86D0-66787EBFE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dirty="0"/>
              <a:t>The components of plant </a:t>
            </a:r>
            <a:r>
              <a:rPr lang="fr-FR" dirty="0" err="1"/>
              <a:t>growth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178BE8-C10D-4A90-B239-BB277712AE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8561" y="1681163"/>
            <a:ext cx="3312588" cy="823912"/>
          </a:xfrm>
        </p:spPr>
        <p:txBody>
          <a:bodyPr/>
          <a:lstStyle/>
          <a:p>
            <a:pPr algn="ctr"/>
            <a:r>
              <a:rPr lang="fr-FR" dirty="0"/>
              <a:t>TISSUE EFFICIENCY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6C0DDF9-3DDE-4E48-BA43-F6146B1AF7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107015" y="1681163"/>
            <a:ext cx="2864299" cy="823912"/>
          </a:xfrm>
        </p:spPr>
        <p:txBody>
          <a:bodyPr/>
          <a:lstStyle/>
          <a:p>
            <a:pPr algn="ctr"/>
            <a:r>
              <a:rPr lang="fr-FR" dirty="0"/>
              <a:t>BALANCE</a:t>
            </a:r>
            <a:endParaRPr lang="en-GB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9C9B8375-E64D-4764-B67D-03E86B20170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454" y="2725160"/>
            <a:ext cx="4183695" cy="3684588"/>
          </a:xfrm>
        </p:spPr>
      </p:pic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B814E6FF-C8BE-4E3E-88EE-1A09CEFDEDB7}"/>
              </a:ext>
            </a:extLst>
          </p:cNvPr>
          <p:cNvSpPr txBox="1">
            <a:spLocks/>
          </p:cNvSpPr>
          <p:nvPr/>
        </p:nvSpPr>
        <p:spPr>
          <a:xfrm>
            <a:off x="6477016" y="6173356"/>
            <a:ext cx="5334000" cy="63903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How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does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plasticity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fit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this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representation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and drive the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phenotype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?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11D5BA-20C2-4E11-8D0B-E8C5F43AED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903" y="2831520"/>
            <a:ext cx="6168113" cy="2832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6796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AD607-BAEB-45F5-ACA6-29A4D21AB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Algorithms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DBA5A3-4C58-47FD-97B1-3EEEB53101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51399"/>
            <a:ext cx="10515600" cy="1325564"/>
          </a:xfrm>
        </p:spPr>
        <p:txBody>
          <a:bodyPr/>
          <a:lstStyle/>
          <a:p>
            <a:r>
              <a:rPr lang="fr-FR" dirty="0"/>
              <a:t>Objective </a:t>
            </a:r>
            <a:r>
              <a:rPr lang="fr-FR" dirty="0" err="1"/>
              <a:t>function</a:t>
            </a:r>
            <a:r>
              <a:rPr lang="fr-FR" dirty="0"/>
              <a:t>: </a:t>
            </a:r>
            <a:r>
              <a:rPr lang="fr-FR" dirty="0" err="1"/>
              <a:t>equilibrium</a:t>
            </a:r>
            <a:r>
              <a:rPr lang="fr-FR" dirty="0"/>
              <a:t>, axis: </a:t>
            </a:r>
            <a:r>
              <a:rPr lang="fr-FR" dirty="0" err="1"/>
              <a:t>root:shoot</a:t>
            </a:r>
            <a:r>
              <a:rPr lang="fr-FR" dirty="0"/>
              <a:t> ratio</a:t>
            </a:r>
          </a:p>
          <a:p>
            <a:r>
              <a:rPr lang="fr-FR" dirty="0"/>
              <a:t>One </a:t>
            </a:r>
            <a:r>
              <a:rPr lang="fr-FR" dirty="0" err="1"/>
              <a:t>among</a:t>
            </a:r>
            <a:r>
              <a:rPr lang="fr-FR" dirty="0"/>
              <a:t> 3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D2ADD7-0527-49FF-A0DA-F33BA79EE3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18349"/>
            <a:ext cx="10515600" cy="3105388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194499D-21FC-4776-88A6-FFEB60E32427}"/>
              </a:ext>
            </a:extLst>
          </p:cNvPr>
          <p:cNvSpPr txBox="1">
            <a:spLocks/>
          </p:cNvSpPr>
          <p:nvPr/>
        </p:nvSpPr>
        <p:spPr>
          <a:xfrm>
            <a:off x="5115561" y="365125"/>
            <a:ext cx="518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Objective </a:t>
            </a:r>
            <a:r>
              <a:rPr lang="fr-FR" dirty="0" err="1"/>
              <a:t>functions</a:t>
            </a:r>
            <a:endParaRPr lang="fr-FR" dirty="0"/>
          </a:p>
          <a:p>
            <a:r>
              <a:rPr lang="fr-FR" dirty="0"/>
              <a:t>Plastic dimensions</a:t>
            </a:r>
          </a:p>
          <a:p>
            <a:r>
              <a:rPr lang="fr-FR" dirty="0"/>
              <a:t>Assumptions</a:t>
            </a:r>
            <a:endParaRPr lang="en-GB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69B4FF99-9594-4CA7-9271-448A52FBA205}"/>
              </a:ext>
            </a:extLst>
          </p:cNvPr>
          <p:cNvSpPr txBox="1">
            <a:spLocks/>
          </p:cNvSpPr>
          <p:nvPr/>
        </p:nvSpPr>
        <p:spPr>
          <a:xfrm>
            <a:off x="6477016" y="6173356"/>
            <a:ext cx="5334000" cy="639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Just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rules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, not a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strategy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40618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19031-1B37-4587-BF2D-734A19722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future: </a:t>
            </a:r>
            <a:r>
              <a:rPr lang="fr-FR" dirty="0" err="1"/>
              <a:t>between</a:t>
            </a:r>
            <a:r>
              <a:rPr lang="fr-FR" dirty="0"/>
              <a:t> </a:t>
            </a:r>
            <a:r>
              <a:rPr lang="fr-FR" dirty="0" err="1"/>
              <a:t>species</a:t>
            </a:r>
            <a:r>
              <a:rPr lang="fr-FR" dirty="0"/>
              <a:t> memory and </a:t>
            </a:r>
            <a:r>
              <a:rPr lang="fr-FR" dirty="0" err="1"/>
              <a:t>individual</a:t>
            </a:r>
            <a:r>
              <a:rPr lang="fr-FR" dirty="0"/>
              <a:t> </a:t>
            </a:r>
            <a:r>
              <a:rPr lang="fr-FR" dirty="0" err="1"/>
              <a:t>experience</a:t>
            </a:r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9D012F8-5CCF-4B7D-85A6-DFFFF8B29594}"/>
              </a:ext>
            </a:extLst>
          </p:cNvPr>
          <p:cNvGrpSpPr/>
          <p:nvPr/>
        </p:nvGrpSpPr>
        <p:grpSpPr>
          <a:xfrm>
            <a:off x="7059038" y="2535240"/>
            <a:ext cx="4762213" cy="2825564"/>
            <a:chOff x="7276753" y="2964719"/>
            <a:chExt cx="4762213" cy="2825564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693A37AE-E41A-4D4E-8784-94299D7C53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88351" y="2964719"/>
              <a:ext cx="2550615" cy="19977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" name="Picture 3">
              <a:extLst>
                <a:ext uri="{FF2B5EF4-FFF2-40B4-BE49-F238E27FC236}">
                  <a16:creationId xmlns:a16="http://schemas.microsoft.com/office/drawing/2014/main" id="{CE596512-F9FD-468F-B036-14E9E096740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76753" y="2968886"/>
              <a:ext cx="1733947" cy="23448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cxnSp>
          <p:nvCxnSpPr>
            <p:cNvPr id="8" name="Connecteur droit 16">
              <a:extLst>
                <a:ext uri="{FF2B5EF4-FFF2-40B4-BE49-F238E27FC236}">
                  <a16:creationId xmlns:a16="http://schemas.microsoft.com/office/drawing/2014/main" id="{5C90414D-FBAB-4947-B31C-7B68F344C1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34090" y="5193042"/>
              <a:ext cx="2908523" cy="2769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riangle isocèle 18">
              <a:extLst>
                <a:ext uri="{FF2B5EF4-FFF2-40B4-BE49-F238E27FC236}">
                  <a16:creationId xmlns:a16="http://schemas.microsoft.com/office/drawing/2014/main" id="{17CA528F-F688-44BF-B079-FB84ABB93721}"/>
                </a:ext>
              </a:extLst>
            </p:cNvPr>
            <p:cNvSpPr/>
            <p:nvPr/>
          </p:nvSpPr>
          <p:spPr>
            <a:xfrm>
              <a:off x="9276452" y="5144207"/>
              <a:ext cx="423798" cy="646076"/>
            </a:xfrm>
            <a:prstGeom prst="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7E08C9B2-C848-43CF-8CF4-65FED165D8E1}"/>
              </a:ext>
            </a:extLst>
          </p:cNvPr>
          <p:cNvSpPr txBox="1">
            <a:spLocks/>
          </p:cNvSpPr>
          <p:nvPr/>
        </p:nvSpPr>
        <p:spPr>
          <a:xfrm>
            <a:off x="838200" y="2104572"/>
            <a:ext cx="570834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How </a:t>
            </a:r>
            <a:r>
              <a:rPr lang="fr-FR" dirty="0" err="1"/>
              <a:t>make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a </a:t>
            </a:r>
            <a:r>
              <a:rPr lang="fr-FR" dirty="0" err="1"/>
              <a:t>strategy</a:t>
            </a:r>
            <a:r>
              <a:rPr lang="fr-FR" dirty="0"/>
              <a:t>, and not </a:t>
            </a:r>
            <a:r>
              <a:rPr lang="fr-FR" dirty="0" err="1"/>
              <a:t>only</a:t>
            </a:r>
            <a:r>
              <a:rPr lang="fr-FR" dirty="0"/>
              <a:t> a process ? </a:t>
            </a:r>
            <a:r>
              <a:rPr lang="fr-FR" dirty="0" err="1"/>
              <a:t>Make</a:t>
            </a:r>
            <a:r>
              <a:rPr lang="fr-FR" dirty="0"/>
              <a:t> the projection </a:t>
            </a:r>
            <a:r>
              <a:rPr lang="fr-FR" dirty="0" err="1"/>
              <a:t>definition</a:t>
            </a:r>
            <a:r>
              <a:rPr lang="fr-FR" dirty="0"/>
              <a:t> </a:t>
            </a:r>
            <a:r>
              <a:rPr lang="fr-FR" dirty="0" err="1"/>
              <a:t>species</a:t>
            </a:r>
            <a:r>
              <a:rPr lang="fr-FR" dirty="0"/>
              <a:t> </a:t>
            </a:r>
            <a:r>
              <a:rPr lang="fr-FR" dirty="0" err="1"/>
              <a:t>specific</a:t>
            </a:r>
            <a:endParaRPr lang="fr-FR" dirty="0"/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Memory: </a:t>
            </a:r>
            <a:r>
              <a:rPr lang="fr-FR" dirty="0" err="1"/>
              <a:t>genetic</a:t>
            </a:r>
            <a:r>
              <a:rPr lang="fr-FR" dirty="0"/>
              <a:t> memory of the </a:t>
            </a:r>
            <a:r>
              <a:rPr lang="fr-FR" dirty="0" err="1"/>
              <a:t>species</a:t>
            </a:r>
            <a:endParaRPr lang="fr-FR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 err="1"/>
              <a:t>Reactivity</a:t>
            </a:r>
            <a:r>
              <a:rPr lang="fr-FR" dirty="0"/>
              <a:t>: relative </a:t>
            </a:r>
            <a:r>
              <a:rPr lang="fr-FR" dirty="0" err="1"/>
              <a:t>weight</a:t>
            </a:r>
            <a:r>
              <a:rPr lang="fr-FR" dirty="0"/>
              <a:t> </a:t>
            </a:r>
            <a:r>
              <a:rPr lang="fr-FR" dirty="0" err="1"/>
              <a:t>given</a:t>
            </a:r>
            <a:r>
              <a:rPr lang="fr-FR" dirty="0"/>
              <a:t> to the </a:t>
            </a:r>
            <a:r>
              <a:rPr lang="fr-FR" dirty="0" err="1"/>
              <a:t>individual</a:t>
            </a:r>
            <a:r>
              <a:rPr lang="fr-FR" dirty="0"/>
              <a:t> </a:t>
            </a:r>
            <a:r>
              <a:rPr lang="fr-FR" dirty="0" err="1"/>
              <a:t>experience</a:t>
            </a:r>
            <a:endParaRPr lang="fr-F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07B6B0A-AC6B-4BF9-8796-3F74CC5146C4}"/>
              </a:ext>
            </a:extLst>
          </p:cNvPr>
          <p:cNvSpPr txBox="1"/>
          <p:nvPr/>
        </p:nvSpPr>
        <p:spPr>
          <a:xfrm>
            <a:off x="7297626" y="2335185"/>
            <a:ext cx="10854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Myriad Pro" panose="020B0503030403020204" pitchFamily="34" charset="0"/>
              </a:rPr>
              <a:t>Memory</a:t>
            </a:r>
            <a:endParaRPr lang="en-GB" sz="2000" dirty="0">
              <a:latin typeface="Myriad Pro" panose="020B0503030403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C43F641-3580-47AA-8A98-A4F80ED4D8E5}"/>
              </a:ext>
            </a:extLst>
          </p:cNvPr>
          <p:cNvSpPr txBox="1"/>
          <p:nvPr/>
        </p:nvSpPr>
        <p:spPr>
          <a:xfrm>
            <a:off x="9775328" y="2104572"/>
            <a:ext cx="13607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000" dirty="0" err="1">
                <a:latin typeface="Myriad Pro" panose="020B0503030403020204" pitchFamily="34" charset="0"/>
              </a:rPr>
              <a:t>Experience</a:t>
            </a:r>
            <a:endParaRPr lang="en-GB" sz="2000" dirty="0">
              <a:latin typeface="Myriad Pro" panose="020B0503030403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4ACD9A2-62F2-4CCD-AA72-0A85A95404ED}"/>
              </a:ext>
            </a:extLst>
          </p:cNvPr>
          <p:cNvSpPr txBox="1"/>
          <p:nvPr/>
        </p:nvSpPr>
        <p:spPr>
          <a:xfrm>
            <a:off x="8656397" y="4243253"/>
            <a:ext cx="12284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>
                <a:latin typeface="Myriad Pro" panose="020B0503030403020204" pitchFamily="34" charset="0"/>
              </a:rPr>
              <a:t>Reactivity</a:t>
            </a:r>
            <a:endParaRPr lang="en-GB" sz="2000" dirty="0"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46243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F1FE866-E20C-4E26-939D-5C401A39035C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4" t="60982" r="4535" b="-118"/>
          <a:stretch/>
        </p:blipFill>
        <p:spPr>
          <a:xfrm>
            <a:off x="154720" y="145472"/>
            <a:ext cx="11882559" cy="4089401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D09FD0-6269-4671-A398-FDC8CFD4B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tx1"/>
                </a:solidFill>
              </a:rPr>
              <a:t>Simulation </a:t>
            </a:r>
            <a:r>
              <a:rPr lang="fr-FR" dirty="0" err="1">
                <a:solidFill>
                  <a:schemeClr val="tx1"/>
                </a:solidFill>
              </a:rPr>
              <a:t>results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4" name="Picture 2" descr="C:\Users\clement.viguier\Documents\These\2014-2015\Prod\Images\Photos\computer_old_school.jpg">
            <a:extLst>
              <a:ext uri="{FF2B5EF4-FFF2-40B4-BE49-F238E27FC236}">
                <a16:creationId xmlns:a16="http://schemas.microsoft.com/office/drawing/2014/main" id="{BC58FFE6-DE76-4605-9FCD-DEE56EF85A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89" b="50000"/>
          <a:stretch/>
        </p:blipFill>
        <p:spPr bwMode="auto">
          <a:xfrm>
            <a:off x="154719" y="145472"/>
            <a:ext cx="11882559" cy="4089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54149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85F26-8DD9-4522-90D8-E7E6FA3A9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fr-FR" dirty="0" err="1"/>
              <a:t>individual</a:t>
            </a:r>
            <a:r>
              <a:rPr lang="fr-FR" dirty="0"/>
              <a:t> to the </a:t>
            </a:r>
            <a:r>
              <a:rPr lang="fr-FR" dirty="0" err="1"/>
              <a:t>community</a:t>
            </a:r>
            <a:r>
              <a:rPr lang="fr-FR" dirty="0"/>
              <a:t>.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22EDAF-CEF4-4AF9-A55A-7E31DE73BC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73584" y="1690688"/>
            <a:ext cx="4322416" cy="823912"/>
          </a:xfrm>
        </p:spPr>
        <p:txBody>
          <a:bodyPr/>
          <a:lstStyle/>
          <a:p>
            <a:pPr algn="r"/>
            <a:r>
              <a:rPr lang="fr-FR" b="0" dirty="0"/>
              <a:t>INDIVIDUAL</a:t>
            </a:r>
            <a:endParaRPr lang="en-GB" b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289419-FB31-46B3-991A-122AED5CB8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773584" y="2514600"/>
            <a:ext cx="4322416" cy="3684588"/>
          </a:xfrm>
        </p:spPr>
        <p:txBody>
          <a:bodyPr/>
          <a:lstStyle/>
          <a:p>
            <a:pPr marL="0" indent="0">
              <a:buNone/>
            </a:pPr>
            <a:r>
              <a:rPr lang="fr-FR" dirty="0" err="1">
                <a:latin typeface="Futura Lt BT" panose="020B0402020204020303" pitchFamily="34" charset="0"/>
              </a:rPr>
              <a:t>Understand</a:t>
            </a:r>
            <a:r>
              <a:rPr lang="fr-FR" dirty="0">
                <a:latin typeface="Futura Lt BT" panose="020B0402020204020303" pitchFamily="34" charset="0"/>
              </a:rPr>
              <a:t> components of plant </a:t>
            </a:r>
            <a:r>
              <a:rPr lang="fr-FR" dirty="0" err="1">
                <a:latin typeface="Futura Lt BT" panose="020B0402020204020303" pitchFamily="34" charset="0"/>
              </a:rPr>
              <a:t>growth</a:t>
            </a:r>
            <a:endParaRPr lang="fr-FR" dirty="0">
              <a:latin typeface="Futura Lt BT" panose="020B0402020204020303" pitchFamily="34" charset="0"/>
            </a:endParaRPr>
          </a:p>
          <a:p>
            <a:pPr>
              <a:buFont typeface="Courier New" panose="02070309020205020404" pitchFamily="49" charset="0"/>
              <a:buChar char="o"/>
            </a:pPr>
            <a:endParaRPr lang="fr-FR" dirty="0">
              <a:latin typeface="Futura Lt BT" panose="020B0402020204020303" pitchFamily="34" charset="0"/>
            </a:endParaRPr>
          </a:p>
          <a:p>
            <a:pPr marL="0" indent="0">
              <a:buNone/>
            </a:pPr>
            <a:r>
              <a:rPr lang="fr-FR" dirty="0">
                <a:latin typeface="Futura Lt BT" panose="020B0402020204020303" pitchFamily="34" charset="0"/>
              </a:rPr>
              <a:t>Link </a:t>
            </a:r>
            <a:r>
              <a:rPr lang="fr-FR" dirty="0" err="1">
                <a:latin typeface="Futura Lt BT" panose="020B0402020204020303" pitchFamily="34" charset="0"/>
              </a:rPr>
              <a:t>strategies</a:t>
            </a:r>
            <a:r>
              <a:rPr lang="fr-FR" dirty="0">
                <a:latin typeface="Futura Lt BT" panose="020B0402020204020303" pitchFamily="34" charset="0"/>
              </a:rPr>
              <a:t> and the </a:t>
            </a:r>
            <a:r>
              <a:rPr lang="fr-FR" dirty="0" err="1">
                <a:latin typeface="Futura Lt BT" panose="020B0402020204020303" pitchFamily="34" charset="0"/>
              </a:rPr>
              <a:t>potential</a:t>
            </a:r>
            <a:r>
              <a:rPr lang="fr-FR" dirty="0">
                <a:latin typeface="Futura Lt BT" panose="020B0402020204020303" pitchFamily="34" charset="0"/>
              </a:rPr>
              <a:t> niche</a:t>
            </a:r>
          </a:p>
          <a:p>
            <a:pPr>
              <a:buFont typeface="Courier New" panose="02070309020205020404" pitchFamily="49" charset="0"/>
              <a:buChar char="o"/>
            </a:pPr>
            <a:endParaRPr lang="fr-FR" dirty="0">
              <a:latin typeface="Futura Lt BT" panose="020B0402020204020303" pitchFamily="34" charset="0"/>
            </a:endParaRPr>
          </a:p>
          <a:p>
            <a:pPr marL="0" indent="0">
              <a:buNone/>
            </a:pPr>
            <a:r>
              <a:rPr lang="fr-FR" dirty="0" err="1">
                <a:latin typeface="Futura Lt BT" panose="020B0402020204020303" pitchFamily="34" charset="0"/>
              </a:rPr>
              <a:t>Study</a:t>
            </a:r>
            <a:r>
              <a:rPr lang="fr-FR" dirty="0">
                <a:latin typeface="Futura Lt BT" panose="020B0402020204020303" pitchFamily="34" charset="0"/>
              </a:rPr>
              <a:t> the </a:t>
            </a:r>
            <a:r>
              <a:rPr lang="fr-FR" dirty="0" err="1">
                <a:latin typeface="Futura Lt BT" panose="020B0402020204020303" pitchFamily="34" charset="0"/>
              </a:rPr>
              <a:t>effect</a:t>
            </a:r>
            <a:r>
              <a:rPr lang="fr-FR" dirty="0">
                <a:latin typeface="Futura Lt BT" panose="020B0402020204020303" pitchFamily="34" charset="0"/>
              </a:rPr>
              <a:t> of </a:t>
            </a:r>
            <a:r>
              <a:rPr lang="fr-FR" dirty="0" err="1">
                <a:latin typeface="Futura Lt BT" panose="020B0402020204020303" pitchFamily="34" charset="0"/>
              </a:rPr>
              <a:t>plasticity</a:t>
            </a:r>
            <a:r>
              <a:rPr lang="fr-FR" dirty="0">
                <a:latin typeface="Futura Lt BT" panose="020B0402020204020303" pitchFamily="34" charset="0"/>
              </a:rPr>
              <a:t> on </a:t>
            </a:r>
            <a:r>
              <a:rPr lang="fr-FR" dirty="0" err="1">
                <a:latin typeface="Futura Lt BT" panose="020B0402020204020303" pitchFamily="34" charset="0"/>
              </a:rPr>
              <a:t>potential</a:t>
            </a:r>
            <a:r>
              <a:rPr lang="fr-FR" dirty="0">
                <a:latin typeface="Futura Lt BT" panose="020B0402020204020303" pitchFamily="34" charset="0"/>
              </a:rPr>
              <a:t> niche</a:t>
            </a:r>
            <a:endParaRPr lang="en-GB" dirty="0">
              <a:latin typeface="Futura Lt BT" panose="020B0402020204020303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7C590A-2868-464D-8822-1413593DD7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366258" y="1622974"/>
            <a:ext cx="3985953" cy="823912"/>
          </a:xfrm>
        </p:spPr>
        <p:txBody>
          <a:bodyPr/>
          <a:lstStyle/>
          <a:p>
            <a:pPr algn="r"/>
            <a:r>
              <a:rPr lang="fr-FR" b="0" dirty="0">
                <a:latin typeface="Futura Bk BT" panose="020B0502020204020303" pitchFamily="34" charset="0"/>
              </a:rPr>
              <a:t>COMMUNITY</a:t>
            </a:r>
            <a:endParaRPr lang="en-GB" b="0" dirty="0">
              <a:latin typeface="Futura Bk BT" panose="020B0502020204020303" pitchFamily="34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C8299F-9168-41DE-AEB2-21CCAD1B61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366258" y="2446886"/>
            <a:ext cx="3985953" cy="3684588"/>
          </a:xfrm>
        </p:spPr>
        <p:txBody>
          <a:bodyPr/>
          <a:lstStyle/>
          <a:p>
            <a:pPr marL="0" indent="0">
              <a:buNone/>
            </a:pPr>
            <a:r>
              <a:rPr lang="fr-FR" dirty="0">
                <a:latin typeface="Futura Lt BT" panose="020B0402020204020303" pitchFamily="34" charset="0"/>
              </a:rPr>
              <a:t>Test </a:t>
            </a:r>
            <a:r>
              <a:rPr lang="fr-FR" dirty="0" err="1">
                <a:latin typeface="Futura Lt BT" panose="020B0402020204020303" pitchFamily="34" charset="0"/>
              </a:rPr>
              <a:t>realised</a:t>
            </a:r>
            <a:r>
              <a:rPr lang="fr-FR" dirty="0">
                <a:latin typeface="Futura Lt BT" panose="020B0402020204020303" pitchFamily="34" charset="0"/>
              </a:rPr>
              <a:t> </a:t>
            </a:r>
            <a:r>
              <a:rPr lang="fr-FR" dirty="0" err="1">
                <a:latin typeface="Futura Lt BT" panose="020B0402020204020303" pitchFamily="34" charset="0"/>
              </a:rPr>
              <a:t>effects</a:t>
            </a:r>
            <a:r>
              <a:rPr lang="fr-FR" dirty="0">
                <a:latin typeface="Futura Lt BT" panose="020B0402020204020303" pitchFamily="34" charset="0"/>
              </a:rPr>
              <a:t> on </a:t>
            </a:r>
            <a:r>
              <a:rPr lang="fr-FR" dirty="0" err="1">
                <a:latin typeface="Futura Lt BT" panose="020B0402020204020303" pitchFamily="34" charset="0"/>
              </a:rPr>
              <a:t>community</a:t>
            </a:r>
            <a:r>
              <a:rPr lang="fr-FR" dirty="0">
                <a:latin typeface="Futura Lt BT" panose="020B0402020204020303" pitchFamily="34" charset="0"/>
              </a:rPr>
              <a:t> </a:t>
            </a:r>
            <a:r>
              <a:rPr lang="fr-FR" dirty="0" err="1">
                <a:latin typeface="Futura Lt BT" panose="020B0402020204020303" pitchFamily="34" charset="0"/>
              </a:rPr>
              <a:t>properties</a:t>
            </a:r>
            <a:endParaRPr lang="fr-FR" dirty="0">
              <a:latin typeface="Futura Lt BT" panose="020B0402020204020303" pitchFamily="34" charset="0"/>
            </a:endParaRPr>
          </a:p>
          <a:p>
            <a:pPr>
              <a:buFont typeface="Courier New" panose="02070309020205020404" pitchFamily="49" charset="0"/>
              <a:buChar char="o"/>
            </a:pPr>
            <a:endParaRPr lang="fr-FR" dirty="0">
              <a:latin typeface="Futura Lt BT" panose="020B0402020204020303" pitchFamily="34" charset="0"/>
            </a:endParaRPr>
          </a:p>
          <a:p>
            <a:pPr marL="0" indent="0">
              <a:buNone/>
            </a:pPr>
            <a:r>
              <a:rPr lang="fr-FR" dirty="0" err="1">
                <a:latin typeface="Futura Lt BT" panose="020B0402020204020303" pitchFamily="34" charset="0"/>
              </a:rPr>
              <a:t>Understand</a:t>
            </a:r>
            <a:r>
              <a:rPr lang="fr-FR" dirty="0">
                <a:latin typeface="Futura Lt BT" panose="020B0402020204020303" pitchFamily="34" charset="0"/>
              </a:rPr>
              <a:t> the balance </a:t>
            </a:r>
            <a:r>
              <a:rPr lang="fr-FR" dirty="0" err="1">
                <a:latin typeface="Futura Lt BT" panose="020B0402020204020303" pitchFamily="34" charset="0"/>
              </a:rPr>
              <a:t>between</a:t>
            </a:r>
            <a:r>
              <a:rPr lang="fr-FR" dirty="0">
                <a:latin typeface="Futura Lt BT" panose="020B0402020204020303" pitchFamily="34" charset="0"/>
              </a:rPr>
              <a:t> </a:t>
            </a:r>
            <a:r>
              <a:rPr lang="fr-FR" dirty="0" err="1">
                <a:latin typeface="Futura Lt BT" panose="020B0402020204020303" pitchFamily="34" charset="0"/>
              </a:rPr>
              <a:t>filtering</a:t>
            </a:r>
            <a:r>
              <a:rPr lang="fr-FR" dirty="0">
                <a:latin typeface="Futura Lt BT" panose="020B0402020204020303" pitchFamily="34" charset="0"/>
              </a:rPr>
              <a:t> </a:t>
            </a:r>
            <a:r>
              <a:rPr lang="fr-FR" dirty="0" err="1">
                <a:latin typeface="Futura Lt BT" panose="020B0402020204020303" pitchFamily="34" charset="0"/>
              </a:rPr>
              <a:t>mechanisms</a:t>
            </a:r>
            <a:endParaRPr lang="fr-FR" dirty="0">
              <a:latin typeface="Futura Lt BT" panose="020B0402020204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23986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952AF-34EA-4D35-863D-ADFA05C891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19502" y="1122363"/>
            <a:ext cx="6629399" cy="2488584"/>
          </a:xfrm>
        </p:spPr>
        <p:txBody>
          <a:bodyPr/>
          <a:lstStyle/>
          <a:p>
            <a:pPr algn="l"/>
            <a:r>
              <a:rPr lang="fr-FR" dirty="0" err="1"/>
              <a:t>Individual-level</a:t>
            </a:r>
            <a:r>
              <a:rPr lang="fr-FR" dirty="0"/>
              <a:t> simulations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348EB1-1862-4C77-8E78-56ED7DD35D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9502" y="3602037"/>
            <a:ext cx="6629399" cy="1725793"/>
          </a:xfrm>
        </p:spPr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plasticity</a:t>
            </a:r>
            <a:r>
              <a:rPr lang="fr-FR" dirty="0"/>
              <a:t> and the </a:t>
            </a:r>
            <a:r>
              <a:rPr lang="fr-FR" dirty="0" err="1"/>
              <a:t>potential</a:t>
            </a:r>
            <a:r>
              <a:rPr lang="fr-FR" dirty="0"/>
              <a:t> niche</a:t>
            </a:r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F254F79-651A-4923-803E-A765C6EF0586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21" y="145472"/>
            <a:ext cx="4430445" cy="6567055"/>
          </a:xfrm>
        </p:spPr>
      </p:pic>
    </p:spTree>
    <p:extLst>
      <p:ext uri="{BB962C8B-B14F-4D97-AF65-F5344CB8AC3E}">
        <p14:creationId xmlns:p14="http://schemas.microsoft.com/office/powerpoint/2010/main" val="2569208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708F0E1-9A64-4D1C-B402-9ACDEDDC2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Ecosystem</a:t>
            </a:r>
            <a:r>
              <a:rPr lang="fr-FR" dirty="0"/>
              <a:t> services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0A0592-E762-48C8-BBFA-3DE9F4708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7346" y="2055912"/>
            <a:ext cx="4054311" cy="4436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Benefits that humans freely gain from the natural environment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Argument for nature conservation</a:t>
            </a:r>
            <a:endParaRPr lang="en-GB" dirty="0"/>
          </a:p>
          <a:p>
            <a:r>
              <a:rPr lang="fr-FR" dirty="0"/>
              <a:t>Tool for management 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59802D-28E1-44B9-AB3C-3EA43D533E1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933" y="557227"/>
            <a:ext cx="6906067" cy="5743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4681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74EFF42-99F3-4FDD-B42F-FBA68647B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Simulation </a:t>
            </a:r>
            <a:r>
              <a:rPr lang="fr-FR" dirty="0" err="1"/>
              <a:t>set-up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D7FD66-573F-467D-AA34-F84B5ADFF3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Simulations</a:t>
            </a:r>
          </a:p>
          <a:p>
            <a:r>
              <a:rPr lang="fr-FR" dirty="0"/>
              <a:t>20 </a:t>
            </a:r>
            <a:r>
              <a:rPr lang="fr-FR" dirty="0" err="1"/>
              <a:t>Parameter</a:t>
            </a:r>
            <a:r>
              <a:rPr lang="fr-FR" dirty="0"/>
              <a:t> sets</a:t>
            </a:r>
          </a:p>
          <a:p>
            <a:r>
              <a:rPr lang="fr-FR" dirty="0"/>
              <a:t>Plastic and non plastic</a:t>
            </a:r>
          </a:p>
          <a:p>
            <a:r>
              <a:rPr lang="fr-FR" dirty="0"/>
              <a:t>Gradient of water </a:t>
            </a:r>
            <a:r>
              <a:rPr lang="fr-FR" dirty="0" err="1"/>
              <a:t>availability</a:t>
            </a:r>
            <a:endParaRPr lang="fr-FR" dirty="0"/>
          </a:p>
          <a:p>
            <a:r>
              <a:rPr lang="fr-FR" dirty="0"/>
              <a:t>N * m </a:t>
            </a:r>
            <a:r>
              <a:rPr lang="fr-FR" dirty="0" err="1"/>
              <a:t>phenotypes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8FD70A5-5C39-4085-A778-15F0845B84B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 err="1"/>
              <a:t>Each</a:t>
            </a:r>
            <a:r>
              <a:rPr lang="fr-FR" dirty="0"/>
              <a:t> simulation</a:t>
            </a:r>
          </a:p>
          <a:p>
            <a:r>
              <a:rPr lang="fr-FR" dirty="0"/>
              <a:t>Size/</a:t>
            </a:r>
            <a:r>
              <a:rPr lang="fr-FR" dirty="0" err="1"/>
              <a:t>lenght</a:t>
            </a:r>
            <a:endParaRPr lang="fr-FR" dirty="0"/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606134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8EE35-21AC-4A7A-B31A-8E156DF50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843117" cy="1325563"/>
          </a:xfrm>
        </p:spPr>
        <p:txBody>
          <a:bodyPr>
            <a:noAutofit/>
          </a:bodyPr>
          <a:lstStyle/>
          <a:p>
            <a:r>
              <a:rPr lang="fr-FR" sz="3600" dirty="0" err="1"/>
              <a:t>Homogeneous</a:t>
            </a:r>
            <a:r>
              <a:rPr lang="fr-FR" sz="3600" dirty="0"/>
              <a:t> conditions &amp; </a:t>
            </a:r>
            <a:r>
              <a:rPr lang="fr-FR" sz="3600" dirty="0" err="1"/>
              <a:t>static</a:t>
            </a:r>
            <a:r>
              <a:rPr lang="fr-FR" sz="3600" dirty="0"/>
              <a:t> gain</a:t>
            </a:r>
            <a:endParaRPr lang="en-GB" sz="36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9F9286-7CD4-48A8-815E-61E3AD8C1F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315691" cy="4351338"/>
          </a:xfrm>
        </p:spPr>
        <p:txBody>
          <a:bodyPr/>
          <a:lstStyle/>
          <a:p>
            <a:r>
              <a:rPr lang="fr-FR" dirty="0"/>
              <a:t>No shift in best </a:t>
            </a:r>
            <a:r>
              <a:rPr lang="fr-FR" dirty="0" err="1"/>
              <a:t>strategy</a:t>
            </a:r>
            <a:r>
              <a:rPr lang="fr-FR" dirty="0"/>
              <a:t> (proportion of active tissues)</a:t>
            </a:r>
          </a:p>
          <a:p>
            <a:endParaRPr lang="fr-FR" dirty="0"/>
          </a:p>
          <a:p>
            <a:r>
              <a:rPr lang="fr-FR" dirty="0"/>
              <a:t>Reduction of </a:t>
            </a:r>
            <a:r>
              <a:rPr lang="fr-FR" dirty="0" err="1"/>
              <a:t>growth</a:t>
            </a:r>
            <a:r>
              <a:rPr lang="fr-FR" dirty="0"/>
              <a:t> </a:t>
            </a:r>
            <a:r>
              <a:rPr lang="fr-FR" dirty="0" err="1"/>
              <a:t>differences</a:t>
            </a:r>
            <a:r>
              <a:rPr lang="fr-FR" dirty="0"/>
              <a:t> </a:t>
            </a:r>
            <a:r>
              <a:rPr lang="fr-FR" sz="1800" dirty="0"/>
              <a:t>(not </a:t>
            </a:r>
            <a:r>
              <a:rPr lang="fr-FR" sz="1800" dirty="0" err="1"/>
              <a:t>shown</a:t>
            </a:r>
            <a:r>
              <a:rPr lang="fr-FR" sz="1800" dirty="0"/>
              <a:t>)</a:t>
            </a:r>
          </a:p>
          <a:p>
            <a:endParaRPr lang="fr-FR" dirty="0"/>
          </a:p>
          <a:p>
            <a:r>
              <a:rPr lang="fr-FR" dirty="0"/>
              <a:t>Little change in maximum </a:t>
            </a:r>
            <a:r>
              <a:rPr lang="fr-FR" dirty="0" err="1"/>
              <a:t>biomass</a:t>
            </a:r>
            <a:endParaRPr lang="fr-FR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D67187-A666-417B-9C03-3B83D70133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317" y="91438"/>
            <a:ext cx="6396226" cy="30008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0B475E2-98BD-4337-8603-465D5FF445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631" y="3233652"/>
            <a:ext cx="6639196" cy="36243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EAC881-C730-40CA-90A6-9E26E5461C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815" y="0"/>
            <a:ext cx="6519011" cy="305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4061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66F4D-EA8F-47B4-A4F7-40520E35C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r-FR" dirty="0" err="1"/>
              <a:t>Static</a:t>
            </a:r>
            <a:r>
              <a:rPr lang="fr-FR" dirty="0"/>
              <a:t> gain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97C083-1FC0-4458-9E72-82A92B686F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75" y="1065476"/>
            <a:ext cx="8253375" cy="5158360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1FBDA9-7345-4686-A494-159BA71FB623}"/>
              </a:ext>
            </a:extLst>
          </p:cNvPr>
          <p:cNvSpPr txBox="1">
            <a:spLocks/>
          </p:cNvSpPr>
          <p:nvPr/>
        </p:nvSpPr>
        <p:spPr>
          <a:xfrm>
            <a:off x="8622428" y="2141537"/>
            <a:ext cx="321656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81478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826B6-FB5D-48D8-AF74-19B7A5135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153" y="2265426"/>
            <a:ext cx="4007457" cy="4039957"/>
          </a:xfrm>
        </p:spPr>
        <p:txBody>
          <a:bodyPr>
            <a:normAutofit/>
          </a:bodyPr>
          <a:lstStyle/>
          <a:p>
            <a:r>
              <a:rPr lang="fr-FR" sz="2800" dirty="0" err="1"/>
              <a:t>Increase</a:t>
            </a:r>
            <a:r>
              <a:rPr lang="fr-FR" sz="2800" dirty="0"/>
              <a:t> in </a:t>
            </a:r>
            <a:r>
              <a:rPr lang="fr-FR" sz="2800" dirty="0" err="1"/>
              <a:t>potential</a:t>
            </a:r>
            <a:r>
              <a:rPr lang="fr-FR" sz="2800" dirty="0"/>
              <a:t> </a:t>
            </a:r>
            <a:r>
              <a:rPr lang="fr-FR" sz="2800" dirty="0" err="1"/>
              <a:t>species</a:t>
            </a:r>
            <a:r>
              <a:rPr lang="fr-FR" sz="2800" dirty="0"/>
              <a:t> </a:t>
            </a:r>
            <a:r>
              <a:rPr lang="fr-FR" sz="2800" dirty="0" err="1"/>
              <a:t>diversity</a:t>
            </a:r>
            <a:endParaRPr lang="fr-FR" sz="2800" dirty="0"/>
          </a:p>
          <a:p>
            <a:endParaRPr lang="fr-FR" sz="2800" dirty="0"/>
          </a:p>
          <a:p>
            <a:r>
              <a:rPr lang="fr-FR" sz="2800" dirty="0"/>
              <a:t>But not </a:t>
            </a:r>
            <a:r>
              <a:rPr lang="fr-FR" sz="2800" dirty="0" err="1"/>
              <a:t>functional</a:t>
            </a:r>
            <a:r>
              <a:rPr lang="fr-FR" sz="2800" dirty="0"/>
              <a:t> </a:t>
            </a:r>
            <a:r>
              <a:rPr lang="fr-FR" sz="2800" dirty="0" err="1"/>
              <a:t>diversity</a:t>
            </a:r>
            <a:endParaRPr lang="fr-FR" sz="2800" dirty="0"/>
          </a:p>
          <a:p>
            <a:endParaRPr lang="fr-FR" sz="2800" dirty="0"/>
          </a:p>
          <a:p>
            <a:r>
              <a:rPr lang="fr-FR" sz="2800" dirty="0"/>
              <a:t>No change in dominant </a:t>
            </a:r>
            <a:r>
              <a:rPr lang="fr-FR" sz="2800" dirty="0" err="1"/>
              <a:t>strategies</a:t>
            </a:r>
            <a:endParaRPr lang="fr-FR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3B9152-0563-4248-A947-B693A7569C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5610" y="2463021"/>
            <a:ext cx="7249736" cy="3842362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A718469B-FA4A-42D6-AD31-F121AA2D50E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 err="1"/>
              <a:t>Widenning</a:t>
            </a:r>
            <a:r>
              <a:rPr lang="fr-FR" dirty="0"/>
              <a:t> of the </a:t>
            </a:r>
            <a:r>
              <a:rPr lang="fr-FR" dirty="0" err="1"/>
              <a:t>potential</a:t>
            </a:r>
            <a:r>
              <a:rPr lang="fr-FR" dirty="0"/>
              <a:t> niche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DEAD53-FADA-4097-A2EF-831556E81907}"/>
              </a:ext>
            </a:extLst>
          </p:cNvPr>
          <p:cNvSpPr txBox="1"/>
          <p:nvPr/>
        </p:nvSpPr>
        <p:spPr>
          <a:xfrm>
            <a:off x="6096000" y="2104517"/>
            <a:ext cx="45559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err="1">
                <a:latin typeface="Myriad Pro" panose="020B0503030403020204" pitchFamily="34" charset="0"/>
              </a:rPr>
              <a:t>Potential</a:t>
            </a:r>
            <a:r>
              <a:rPr lang="fr-FR" sz="1400" dirty="0">
                <a:latin typeface="Myriad Pro" panose="020B0503030403020204" pitchFamily="34" charset="0"/>
              </a:rPr>
              <a:t> niche of the dominant </a:t>
            </a:r>
            <a:r>
              <a:rPr lang="fr-FR" sz="1400" dirty="0" err="1">
                <a:latin typeface="Myriad Pro" panose="020B0503030403020204" pitchFamily="34" charset="0"/>
              </a:rPr>
              <a:t>species</a:t>
            </a:r>
            <a:r>
              <a:rPr lang="fr-FR" sz="1400" dirty="0">
                <a:latin typeface="Myriad Pro" panose="020B0503030403020204" pitchFamily="34" charset="0"/>
              </a:rPr>
              <a:t> </a:t>
            </a:r>
            <a:r>
              <a:rPr lang="fr-FR" sz="1400" dirty="0" err="1">
                <a:latin typeface="Myriad Pro" panose="020B0503030403020204" pitchFamily="34" charset="0"/>
              </a:rPr>
              <a:t>along</a:t>
            </a:r>
            <a:r>
              <a:rPr lang="fr-FR" sz="1400" dirty="0">
                <a:latin typeface="Myriad Pro" panose="020B0503030403020204" pitchFamily="34" charset="0"/>
              </a:rPr>
              <a:t> the gradient</a:t>
            </a:r>
            <a:endParaRPr lang="en-GB" sz="1400" dirty="0"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08642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74EFF42-99F3-4FDD-B42F-FBA68647B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Simulation </a:t>
            </a:r>
            <a:r>
              <a:rPr lang="fr-FR" dirty="0" err="1"/>
              <a:t>set-up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D7FD66-573F-467D-AA34-F84B5ADFF3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/>
              <a:t>Simulation</a:t>
            </a:r>
          </a:p>
          <a:p>
            <a:r>
              <a:rPr lang="fr-FR" dirty="0"/>
              <a:t>N </a:t>
            </a:r>
            <a:r>
              <a:rPr lang="fr-FR" dirty="0" err="1"/>
              <a:t>Parameter</a:t>
            </a:r>
            <a:r>
              <a:rPr lang="fr-FR" dirty="0"/>
              <a:t> sets</a:t>
            </a:r>
          </a:p>
          <a:p>
            <a:r>
              <a:rPr lang="fr-FR" dirty="0"/>
              <a:t>M conditions</a:t>
            </a:r>
          </a:p>
          <a:p>
            <a:r>
              <a:rPr lang="fr-FR" dirty="0"/>
              <a:t>2 </a:t>
            </a:r>
            <a:r>
              <a:rPr lang="fr-FR" dirty="0" err="1"/>
              <a:t>algorithms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8FD70A5-5C39-4085-A778-15F0845B84B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 err="1"/>
              <a:t>Each</a:t>
            </a:r>
            <a:r>
              <a:rPr lang="fr-FR" dirty="0"/>
              <a:t> simulation</a:t>
            </a:r>
          </a:p>
          <a:p>
            <a:r>
              <a:rPr lang="fr-FR" dirty="0"/>
              <a:t>Size, </a:t>
            </a:r>
            <a:r>
              <a:rPr lang="fr-FR" dirty="0" err="1"/>
              <a:t>length</a:t>
            </a:r>
            <a:r>
              <a:rPr lang="fr-FR" dirty="0"/>
              <a:t>, …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4DFF5F-DA2F-4AAC-92C0-6A88DDBDA0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7" t="11202" r="47052" b="72405"/>
          <a:stretch/>
        </p:blipFill>
        <p:spPr>
          <a:xfrm>
            <a:off x="2169450" y="4770733"/>
            <a:ext cx="8005500" cy="154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189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8EE35-21AC-4A7A-B31A-8E156DF50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640249" cy="1325563"/>
          </a:xfrm>
        </p:spPr>
        <p:txBody>
          <a:bodyPr>
            <a:noAutofit/>
          </a:bodyPr>
          <a:lstStyle/>
          <a:p>
            <a:r>
              <a:rPr lang="fr-FR" sz="3200" dirty="0" err="1"/>
              <a:t>Heterogeneous</a:t>
            </a:r>
            <a:r>
              <a:rPr lang="fr-FR" sz="3200" dirty="0"/>
              <a:t> conditions &amp; </a:t>
            </a:r>
            <a:r>
              <a:rPr lang="fr-FR" sz="3200" dirty="0" err="1"/>
              <a:t>dynamic</a:t>
            </a:r>
            <a:r>
              <a:rPr lang="fr-FR" sz="3200" dirty="0"/>
              <a:t> gain</a:t>
            </a:r>
            <a:endParaRPr lang="en-GB" sz="32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E85B030-AD17-4FC1-858A-2A3101E74FC9}"/>
              </a:ext>
            </a:extLst>
          </p:cNvPr>
          <p:cNvSpPr txBox="1">
            <a:spLocks/>
          </p:cNvSpPr>
          <p:nvPr/>
        </p:nvSpPr>
        <p:spPr>
          <a:xfrm>
            <a:off x="928427" y="2075291"/>
            <a:ext cx="4025235" cy="4250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/>
              <a:t>Increase</a:t>
            </a:r>
            <a:r>
              <a:rPr lang="fr-FR" dirty="0"/>
              <a:t> of relative BM (~ n%)</a:t>
            </a:r>
          </a:p>
          <a:p>
            <a:endParaRPr lang="fr-FR" dirty="0"/>
          </a:p>
          <a:p>
            <a:r>
              <a:rPr lang="fr-FR" dirty="0"/>
              <a:t>Changes in dominant </a:t>
            </a:r>
            <a:r>
              <a:rPr lang="fr-FR" dirty="0" err="1"/>
              <a:t>strategy</a:t>
            </a:r>
            <a:r>
              <a:rPr lang="fr-FR" dirty="0"/>
              <a:t> (</a:t>
            </a:r>
            <a:r>
              <a:rPr lang="fr-FR" dirty="0" err="1"/>
              <a:t>assymetric</a:t>
            </a:r>
            <a:r>
              <a:rPr lang="fr-FR" dirty="0"/>
              <a:t> gain)</a:t>
            </a:r>
          </a:p>
          <a:p>
            <a:endParaRPr lang="fr-FR" dirty="0"/>
          </a:p>
          <a:p>
            <a:r>
              <a:rPr lang="fr-FR" dirty="0"/>
              <a:t>Reduction of </a:t>
            </a:r>
            <a:r>
              <a:rPr lang="fr-FR" dirty="0" err="1"/>
              <a:t>growth</a:t>
            </a:r>
            <a:r>
              <a:rPr lang="fr-FR" dirty="0"/>
              <a:t> </a:t>
            </a:r>
            <a:r>
              <a:rPr lang="fr-FR" dirty="0" err="1"/>
              <a:t>differences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AD1CAF-6284-407D-A3AA-36E1AEDB8B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0822" y="148944"/>
            <a:ext cx="6545696" cy="34528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93459A-F2D0-4A26-B0DB-20F11DD3EB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8449" y="3323644"/>
            <a:ext cx="6578069" cy="228039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793B6EC-211B-4AF2-8D48-F03DDA0C32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7" t="11202" r="47052" b="72405"/>
          <a:stretch/>
        </p:blipFill>
        <p:spPr>
          <a:xfrm>
            <a:off x="5859203" y="5731072"/>
            <a:ext cx="3090235" cy="5949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443D4C3-7406-431A-A08E-ACA91141E47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7" t="11202" r="47052" b="72405"/>
          <a:stretch/>
        </p:blipFill>
        <p:spPr>
          <a:xfrm>
            <a:off x="9041050" y="5731072"/>
            <a:ext cx="3090235" cy="59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1523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1552C92-DF4B-4633-A0DE-4D284FCF9A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101" y="1091516"/>
            <a:ext cx="8292340" cy="5258725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55C615D-4A89-4D89-BABB-17576436B55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dirty="0"/>
              <a:t>Dynamic gain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741012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BCAE8-EE4C-4A7B-B3E3-FB608CFB2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Consequences</a:t>
            </a:r>
            <a:r>
              <a:rPr lang="fr-FR" dirty="0"/>
              <a:t> at the </a:t>
            </a:r>
            <a:r>
              <a:rPr lang="fr-FR" dirty="0" err="1"/>
              <a:t>community</a:t>
            </a:r>
            <a:r>
              <a:rPr lang="fr-FR" dirty="0"/>
              <a:t> </a:t>
            </a:r>
            <a:r>
              <a:rPr lang="fr-FR" dirty="0" err="1"/>
              <a:t>level</a:t>
            </a:r>
            <a:r>
              <a:rPr lang="fr-FR" dirty="0"/>
              <a:t> 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A115B-8FFD-4D61-9288-CA082F8436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057400"/>
            <a:ext cx="6172200" cy="3803650"/>
          </a:xfrm>
        </p:spPr>
        <p:txBody>
          <a:bodyPr/>
          <a:lstStyle/>
          <a:p>
            <a:r>
              <a:rPr lang="fr-FR" dirty="0"/>
              <a:t>Shift in dominant </a:t>
            </a:r>
            <a:r>
              <a:rPr lang="fr-FR" dirty="0" err="1"/>
              <a:t>strategy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Higher</a:t>
            </a:r>
            <a:r>
              <a:rPr lang="fr-FR" dirty="0"/>
              <a:t> </a:t>
            </a:r>
            <a:r>
              <a:rPr lang="fr-FR" dirty="0" err="1"/>
              <a:t>potential</a:t>
            </a:r>
            <a:r>
              <a:rPr lang="fr-FR" dirty="0"/>
              <a:t> </a:t>
            </a:r>
            <a:r>
              <a:rPr lang="fr-FR" dirty="0" err="1"/>
              <a:t>species</a:t>
            </a:r>
            <a:r>
              <a:rPr lang="fr-FR" dirty="0"/>
              <a:t> </a:t>
            </a:r>
            <a:r>
              <a:rPr lang="fr-FR" dirty="0" err="1"/>
              <a:t>diversity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Competitive</a:t>
            </a:r>
            <a:r>
              <a:rPr lang="fr-FR" dirty="0"/>
              <a:t> exclusion by </a:t>
            </a:r>
            <a:r>
              <a:rPr lang="fr-FR" dirty="0" err="1"/>
              <a:t>exploitative</a:t>
            </a:r>
            <a:r>
              <a:rPr lang="fr-FR" dirty="0"/>
              <a:t> </a:t>
            </a:r>
            <a:r>
              <a:rPr lang="fr-FR" dirty="0" err="1"/>
              <a:t>species</a:t>
            </a:r>
            <a:r>
              <a:rPr lang="fr-FR" dirty="0"/>
              <a:t>?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5D29C4-58F8-4DE1-9D6D-EC5B2F01206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13714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952AF-34EA-4D35-863D-ADFA05C891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19502" y="1122363"/>
            <a:ext cx="6629399" cy="2488584"/>
          </a:xfrm>
        </p:spPr>
        <p:txBody>
          <a:bodyPr/>
          <a:lstStyle/>
          <a:p>
            <a:pPr algn="l"/>
            <a:r>
              <a:rPr lang="fr-FR" dirty="0"/>
              <a:t>Community-</a:t>
            </a:r>
            <a:r>
              <a:rPr lang="fr-FR" dirty="0" err="1"/>
              <a:t>level</a:t>
            </a:r>
            <a:r>
              <a:rPr lang="fr-FR" dirty="0"/>
              <a:t> simulations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348EB1-1862-4C77-8E78-56ED7DD35D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9502" y="3602037"/>
            <a:ext cx="6629399" cy="1725793"/>
          </a:xfrm>
        </p:spPr>
        <p:txBody>
          <a:bodyPr/>
          <a:lstStyle/>
          <a:p>
            <a:r>
              <a:rPr lang="fr-FR" dirty="0"/>
              <a:t>Community structure and </a:t>
            </a:r>
            <a:r>
              <a:rPr lang="fr-FR" dirty="0" err="1"/>
              <a:t>diversity</a:t>
            </a:r>
            <a:endParaRPr lang="fr-FR" dirty="0"/>
          </a:p>
          <a:p>
            <a:r>
              <a:rPr lang="fr-FR" dirty="0"/>
              <a:t>The </a:t>
            </a:r>
            <a:r>
              <a:rPr lang="fr-FR" dirty="0" err="1"/>
              <a:t>realised</a:t>
            </a:r>
            <a:r>
              <a:rPr lang="fr-FR" dirty="0"/>
              <a:t> balance </a:t>
            </a:r>
            <a:r>
              <a:rPr lang="fr-FR" dirty="0" err="1"/>
              <a:t>between</a:t>
            </a:r>
            <a:r>
              <a:rPr lang="fr-FR" dirty="0"/>
              <a:t> </a:t>
            </a:r>
            <a:r>
              <a:rPr lang="fr-FR" dirty="0" err="1"/>
              <a:t>mechanisms</a:t>
            </a:r>
            <a:endParaRPr lang="en-GB" dirty="0"/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9B9DDB9C-FFFC-49D4-AE3D-BDB27D70FB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68" t="25134" r="18720" b="1347"/>
          <a:stretch/>
        </p:blipFill>
        <p:spPr>
          <a:xfrm>
            <a:off x="154721" y="145472"/>
            <a:ext cx="4430445" cy="656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14024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9DF009-5D8B-41C3-9637-D51E0F23D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Simulation </a:t>
            </a:r>
            <a:r>
              <a:rPr lang="fr-FR" dirty="0" err="1"/>
              <a:t>set-up</a:t>
            </a:r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496BFEF-E34F-4F67-8C7F-3771FE8FDE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49292" y="2083241"/>
            <a:ext cx="6743713" cy="4500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734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A2470-20B4-41F9-AE4C-2E0D6209D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Assessing</a:t>
            </a:r>
            <a:r>
              <a:rPr lang="fr-FR" dirty="0"/>
              <a:t> </a:t>
            </a:r>
            <a:r>
              <a:rPr lang="fr-FR" dirty="0" err="1"/>
              <a:t>grassland</a:t>
            </a:r>
            <a:r>
              <a:rPr lang="fr-FR" dirty="0"/>
              <a:t> </a:t>
            </a:r>
            <a:r>
              <a:rPr lang="fr-FR" dirty="0" err="1"/>
              <a:t>ecosystem</a:t>
            </a:r>
            <a:r>
              <a:rPr lang="fr-FR" dirty="0"/>
              <a:t> services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DE8CD-256D-41E6-9D8E-AA0B80386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86752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GB" dirty="0"/>
              <a:t>Trait: morphological, anatomical, biochemical, physiological or phenological features of individuals or their component organs or tissues - TRY database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14E8794-5B37-4191-8006-33E08188F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7143" y="3742847"/>
            <a:ext cx="1380720" cy="159281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357D50B-11DB-4882-9DBE-522286BB5AD2}"/>
              </a:ext>
            </a:extLst>
          </p:cNvPr>
          <p:cNvSpPr/>
          <p:nvPr/>
        </p:nvSpPr>
        <p:spPr>
          <a:xfrm>
            <a:off x="10031953" y="2660241"/>
            <a:ext cx="11471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200" dirty="0">
                <a:latin typeface="Myriad Pro" panose="020B0503030403020204" pitchFamily="34" charset="0"/>
              </a:rPr>
              <a:t>Services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7E712B-C9FE-49C4-9AF8-7CB702488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0511" y="4919177"/>
            <a:ext cx="1888732" cy="92937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A79167A-E999-485B-AFE0-251E2E98CC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9814" y="3428956"/>
            <a:ext cx="1830126" cy="105232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64DA092-684C-44E7-A840-7413C805F236}"/>
              </a:ext>
            </a:extLst>
          </p:cNvPr>
          <p:cNvSpPr/>
          <p:nvPr/>
        </p:nvSpPr>
        <p:spPr>
          <a:xfrm>
            <a:off x="6540734" y="2708757"/>
            <a:ext cx="238828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200" dirty="0">
                <a:latin typeface="Myriad Pro" panose="020B0503030403020204" pitchFamily="34" charset="0"/>
              </a:rPr>
              <a:t>Summary statistics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0A561FE-671A-45E7-8BBC-E0D297754690}"/>
              </a:ext>
            </a:extLst>
          </p:cNvPr>
          <p:cNvSpPr/>
          <p:nvPr/>
        </p:nvSpPr>
        <p:spPr>
          <a:xfrm>
            <a:off x="3760696" y="2647314"/>
            <a:ext cx="184127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200" dirty="0">
                <a:latin typeface="Myriad Pro" panose="020B0503030403020204" pitchFamily="34" charset="0"/>
              </a:rPr>
              <a:t>Description of</a:t>
            </a:r>
          </a:p>
          <a:p>
            <a:pPr algn="ctr"/>
            <a:r>
              <a:rPr lang="en-GB" sz="2200" dirty="0">
                <a:latin typeface="Myriad Pro" panose="020B0503030403020204" pitchFamily="34" charset="0"/>
              </a:rPr>
              <a:t>community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8BF520F-89A9-4F9D-A70E-90EB023E10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7931" y="3743152"/>
            <a:ext cx="2566807" cy="172940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D2E3437-EF7A-4107-B679-8E43EAB5C4DA}"/>
              </a:ext>
            </a:extLst>
          </p:cNvPr>
          <p:cNvSpPr txBox="1"/>
          <p:nvPr/>
        </p:nvSpPr>
        <p:spPr>
          <a:xfrm>
            <a:off x="3967690" y="6017189"/>
            <a:ext cx="14272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Model</a:t>
            </a:r>
            <a:endParaRPr lang="en-GB" sz="2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02DB66B-CCE6-4855-BFB3-F7198795B43B}"/>
              </a:ext>
            </a:extLst>
          </p:cNvPr>
          <p:cNvSpPr txBox="1"/>
          <p:nvPr/>
        </p:nvSpPr>
        <p:spPr>
          <a:xfrm>
            <a:off x="6780574" y="6017189"/>
            <a:ext cx="1908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err="1"/>
              <a:t>Compute</a:t>
            </a:r>
            <a:endParaRPr lang="en-GB" sz="24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FA5A13D-8F07-440E-B968-4CFB1656E1A7}"/>
              </a:ext>
            </a:extLst>
          </p:cNvPr>
          <p:cNvSpPr txBox="1"/>
          <p:nvPr/>
        </p:nvSpPr>
        <p:spPr>
          <a:xfrm>
            <a:off x="9713514" y="6017189"/>
            <a:ext cx="1837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err="1"/>
              <a:t>Estimate</a:t>
            </a:r>
            <a:endParaRPr lang="en-GB" sz="2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696058B-F00D-4B1E-A1C2-6CE9CDFAB6C1}"/>
              </a:ext>
            </a:extLst>
          </p:cNvPr>
          <p:cNvSpPr txBox="1"/>
          <p:nvPr/>
        </p:nvSpPr>
        <p:spPr>
          <a:xfrm>
            <a:off x="673491" y="6017189"/>
            <a:ext cx="1908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err="1"/>
              <a:t>Measure</a:t>
            </a:r>
            <a:endParaRPr lang="en-GB" sz="24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BAAA987-853F-4A6A-9A36-D2510FE1271B}"/>
              </a:ext>
            </a:extLst>
          </p:cNvPr>
          <p:cNvSpPr/>
          <p:nvPr/>
        </p:nvSpPr>
        <p:spPr>
          <a:xfrm>
            <a:off x="1121917" y="2660241"/>
            <a:ext cx="101175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200" dirty="0">
                <a:latin typeface="Myriad Pro" panose="020B0503030403020204" pitchFamily="34" charset="0"/>
              </a:rPr>
              <a:t>Drivers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F5692AC-97D5-4B76-9C18-5FA377ECC30D}"/>
              </a:ext>
            </a:extLst>
          </p:cNvPr>
          <p:cNvCxnSpPr>
            <a:cxnSpLocks/>
            <a:stCxn id="30" idx="3"/>
            <a:endCxn id="23" idx="1"/>
          </p:cNvCxnSpPr>
          <p:nvPr/>
        </p:nvCxnSpPr>
        <p:spPr>
          <a:xfrm>
            <a:off x="2582096" y="6248022"/>
            <a:ext cx="1385594" cy="0"/>
          </a:xfrm>
          <a:prstGeom prst="straightConnector1">
            <a:avLst/>
          </a:prstGeom>
          <a:ln w="381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E82DB92-89BF-4346-8332-9AD87498C20A}"/>
              </a:ext>
            </a:extLst>
          </p:cNvPr>
          <p:cNvCxnSpPr>
            <a:cxnSpLocks/>
            <a:stCxn id="23" idx="3"/>
            <a:endCxn id="24" idx="1"/>
          </p:cNvCxnSpPr>
          <p:nvPr/>
        </p:nvCxnSpPr>
        <p:spPr>
          <a:xfrm>
            <a:off x="5394977" y="6248022"/>
            <a:ext cx="1385597" cy="0"/>
          </a:xfrm>
          <a:prstGeom prst="straightConnector1">
            <a:avLst/>
          </a:prstGeom>
          <a:ln w="381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000BDD6F-E854-4198-9C59-457E638F4C08}"/>
              </a:ext>
            </a:extLst>
          </p:cNvPr>
          <p:cNvCxnSpPr>
            <a:cxnSpLocks/>
          </p:cNvCxnSpPr>
          <p:nvPr/>
        </p:nvCxnSpPr>
        <p:spPr>
          <a:xfrm>
            <a:off x="8802808" y="6248022"/>
            <a:ext cx="1024335" cy="0"/>
          </a:xfrm>
          <a:prstGeom prst="straightConnector1">
            <a:avLst/>
          </a:prstGeom>
          <a:ln w="381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49">
            <a:extLst>
              <a:ext uri="{FF2B5EF4-FFF2-40B4-BE49-F238E27FC236}">
                <a16:creationId xmlns:a16="http://schemas.microsoft.com/office/drawing/2014/main" id="{9274F7FA-3BC5-4125-8773-E01DEFD30F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4411" y="3168689"/>
            <a:ext cx="1506763" cy="253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91013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15D9E-C93E-4DC8-BDFB-C16CB6B83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Effect</a:t>
            </a:r>
            <a:r>
              <a:rPr lang="fr-FR" dirty="0"/>
              <a:t> of the niche </a:t>
            </a:r>
            <a:r>
              <a:rPr lang="fr-FR" dirty="0" err="1"/>
              <a:t>widening</a:t>
            </a:r>
            <a:r>
              <a:rPr lang="fr-FR" dirty="0"/>
              <a:t> on </a:t>
            </a:r>
            <a:r>
              <a:rPr lang="fr-FR" dirty="0" err="1"/>
              <a:t>diversity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0E333-BD7F-4ED2-A985-548593652C9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 err="1"/>
              <a:t>reduction</a:t>
            </a:r>
            <a:r>
              <a:rPr lang="fr-FR" dirty="0"/>
              <a:t> of fitness </a:t>
            </a:r>
            <a:r>
              <a:rPr lang="fr-FR" dirty="0" err="1"/>
              <a:t>differences</a:t>
            </a:r>
            <a:r>
              <a:rPr lang="fr-FR" dirty="0"/>
              <a:t> &gt;&gt; </a:t>
            </a:r>
            <a:r>
              <a:rPr lang="fr-FR" dirty="0" err="1"/>
              <a:t>reduction</a:t>
            </a:r>
            <a:r>
              <a:rPr lang="fr-FR" dirty="0"/>
              <a:t> of niche </a:t>
            </a:r>
            <a:r>
              <a:rPr lang="fr-FR" dirty="0" err="1"/>
              <a:t>differences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Toward</a:t>
            </a:r>
            <a:r>
              <a:rPr lang="fr-FR" dirty="0"/>
              <a:t> neutral situation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AF14AD-BCC8-46DF-AAB3-2B002944F5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9D140FC4-D36A-45D1-AC2D-8A815F7AE028}"/>
              </a:ext>
            </a:extLst>
          </p:cNvPr>
          <p:cNvSpPr txBox="1">
            <a:spLocks/>
          </p:cNvSpPr>
          <p:nvPr/>
        </p:nvSpPr>
        <p:spPr>
          <a:xfrm>
            <a:off x="838200" y="5757069"/>
            <a:ext cx="5181600" cy="10917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Effect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on dominant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strategy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(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asymmetric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gain)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?</a:t>
            </a:r>
            <a:endParaRPr lang="fr-FR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A44CC1-EA6C-428F-8466-D04B45D7AE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543"/>
          <a:stretch/>
        </p:blipFill>
        <p:spPr>
          <a:xfrm>
            <a:off x="5434582" y="2735249"/>
            <a:ext cx="6656836" cy="3198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67012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15D9E-C93E-4DC8-BDFB-C16CB6B83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Dominant </a:t>
            </a:r>
            <a:r>
              <a:rPr lang="fr-FR" dirty="0" err="1"/>
              <a:t>strategies</a:t>
            </a:r>
            <a:br>
              <a:rPr lang="fr-FR" dirty="0"/>
            </a:br>
            <a:r>
              <a:rPr lang="fr-FR" dirty="0" err="1"/>
              <a:t>variability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0E333-BD7F-4ED2-A985-548593652C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9821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dirty="0" err="1"/>
              <a:t>Effect</a:t>
            </a:r>
            <a:r>
              <a:rPr lang="fr-FR" dirty="0"/>
              <a:t> on dominant </a:t>
            </a:r>
            <a:r>
              <a:rPr lang="fr-FR" dirty="0" err="1"/>
              <a:t>strategy</a:t>
            </a:r>
            <a:r>
              <a:rPr lang="fr-FR" dirty="0"/>
              <a:t> &lt;&lt; </a:t>
            </a:r>
            <a:r>
              <a:rPr lang="fr-FR" dirty="0" err="1"/>
              <a:t>effect</a:t>
            </a:r>
            <a:r>
              <a:rPr lang="fr-FR" dirty="0"/>
              <a:t> on </a:t>
            </a:r>
            <a:r>
              <a:rPr lang="fr-FR" dirty="0" err="1"/>
              <a:t>community</a:t>
            </a:r>
            <a:r>
              <a:rPr lang="fr-FR" dirty="0"/>
              <a:t> structure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err="1"/>
              <a:t>Yet</a:t>
            </a:r>
            <a:r>
              <a:rPr lang="fr-FR" dirty="0"/>
              <a:t>,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differences</a:t>
            </a:r>
            <a:r>
              <a:rPr lang="fr-FR" dirty="0"/>
              <a:t> </a:t>
            </a:r>
            <a:r>
              <a:rPr lang="fr-FR" dirty="0" err="1"/>
              <a:t>should</a:t>
            </a:r>
            <a:r>
              <a:rPr lang="fr-FR" dirty="0"/>
              <a:t> </a:t>
            </a:r>
            <a:r>
              <a:rPr lang="fr-FR" dirty="0" err="1"/>
              <a:t>emerge</a:t>
            </a:r>
            <a:r>
              <a:rPr lang="fr-FR" dirty="0"/>
              <a:t> (</a:t>
            </a:r>
            <a:r>
              <a:rPr lang="fr-FR" dirty="0" err="1"/>
              <a:t>extended</a:t>
            </a:r>
            <a:r>
              <a:rPr lang="fr-FR" dirty="0"/>
              <a:t> simulations </a:t>
            </a:r>
            <a:r>
              <a:rPr lang="fr-FR" dirty="0" err="1"/>
              <a:t>needed</a:t>
            </a:r>
            <a:r>
              <a:rPr lang="fr-FR" dirty="0"/>
              <a:t>)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AF14AD-BCC8-46DF-AAB3-2B002944F5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5430741"/>
            <a:ext cx="5181600" cy="74622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Different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meta-community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structure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FE69BC-A8FE-406B-A015-012874AD5C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6754" y="390967"/>
            <a:ext cx="5090859" cy="4594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61571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5E619-0AAB-43D3-945F-16BB7D65E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 shift in </a:t>
            </a:r>
            <a:r>
              <a:rPr lang="fr-FR" dirty="0" err="1"/>
              <a:t>community</a:t>
            </a:r>
            <a:r>
              <a:rPr lang="fr-FR" dirty="0"/>
              <a:t> structure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18272-D0F4-45DA-B4EB-E913D97CBFE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 err="1"/>
              <a:t>From</a:t>
            </a:r>
            <a:r>
              <a:rPr lang="fr-FR" dirty="0"/>
              <a:t> distinct </a:t>
            </a:r>
            <a:r>
              <a:rPr lang="fr-FR" dirty="0" err="1"/>
              <a:t>dominated</a:t>
            </a:r>
            <a:r>
              <a:rPr lang="fr-FR" dirty="0"/>
              <a:t> </a:t>
            </a:r>
            <a:r>
              <a:rPr lang="fr-FR" dirty="0" err="1"/>
              <a:t>communities</a:t>
            </a:r>
            <a:r>
              <a:rPr lang="fr-FR" dirty="0"/>
              <a:t> to diverse </a:t>
            </a:r>
            <a:r>
              <a:rPr lang="fr-FR" dirty="0" err="1"/>
              <a:t>communities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overlap</a:t>
            </a:r>
            <a:endParaRPr lang="fr-FR" dirty="0"/>
          </a:p>
          <a:p>
            <a:endParaRPr lang="fr-FR" dirty="0"/>
          </a:p>
          <a:p>
            <a:r>
              <a:rPr lang="fr-FR" dirty="0"/>
              <a:t>Niche </a:t>
            </a:r>
            <a:r>
              <a:rPr lang="fr-FR" dirty="0" err="1"/>
              <a:t>overlap</a:t>
            </a:r>
            <a:r>
              <a:rPr lang="fr-FR" dirty="0"/>
              <a:t> at the </a:t>
            </a:r>
            <a:r>
              <a:rPr lang="fr-FR" dirty="0" err="1"/>
              <a:t>meta-community</a:t>
            </a:r>
            <a:r>
              <a:rPr lang="fr-FR" dirty="0"/>
              <a:t> </a:t>
            </a:r>
            <a:r>
              <a:rPr lang="fr-FR" dirty="0" err="1"/>
              <a:t>scale</a:t>
            </a:r>
            <a:r>
              <a:rPr lang="fr-FR" dirty="0"/>
              <a:t>. Tissue </a:t>
            </a:r>
            <a:r>
              <a:rPr lang="fr-FR" dirty="0" err="1"/>
              <a:t>efficiency</a:t>
            </a:r>
            <a:r>
              <a:rPr lang="fr-FR" dirty="0"/>
              <a:t> more important </a:t>
            </a:r>
            <a:r>
              <a:rPr lang="fr-FR" dirty="0" err="1"/>
              <a:t>than</a:t>
            </a:r>
            <a:r>
              <a:rPr lang="fr-FR" dirty="0"/>
              <a:t> memory.</a:t>
            </a:r>
          </a:p>
          <a:p>
            <a:endParaRPr lang="fr-FR" dirty="0"/>
          </a:p>
          <a:p>
            <a:r>
              <a:rPr lang="fr-FR" dirty="0" err="1"/>
              <a:t>Reduces</a:t>
            </a:r>
            <a:r>
              <a:rPr lang="fr-FR" dirty="0"/>
              <a:t> the importance of the </a:t>
            </a:r>
            <a:r>
              <a:rPr lang="fr-FR" dirty="0" err="1"/>
              <a:t>Root:Shoot</a:t>
            </a:r>
            <a:r>
              <a:rPr lang="fr-FR" dirty="0"/>
              <a:t> ratio axis </a:t>
            </a:r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dirty="0" err="1">
                <a:sym typeface="Wingdings" panose="05000000000000000000" pitchFamily="2" charset="2"/>
              </a:rPr>
              <a:t>better</a:t>
            </a:r>
            <a:r>
              <a:rPr lang="fr-FR" dirty="0">
                <a:sym typeface="Wingdings" panose="05000000000000000000" pitchFamily="2" charset="2"/>
              </a:rPr>
              <a:t> sampling on the </a:t>
            </a:r>
            <a:r>
              <a:rPr lang="fr-FR" dirty="0" err="1">
                <a:sym typeface="Wingdings" panose="05000000000000000000" pitchFamily="2" charset="2"/>
              </a:rPr>
              <a:t>other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two</a:t>
            </a:r>
            <a:r>
              <a:rPr lang="fr-FR" dirty="0">
                <a:sym typeface="Wingdings" panose="05000000000000000000" pitchFamily="2" charset="2"/>
              </a:rPr>
              <a:t> dimensions</a:t>
            </a:r>
            <a:endParaRPr lang="fr-FR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1AD3009-AF24-4408-B751-61341CC4CFB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770664"/>
            <a:ext cx="5181600" cy="2461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98594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6480781-8F75-46BA-81C4-40DA3F7C9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Limits of the </a:t>
            </a:r>
            <a:r>
              <a:rPr lang="fr-FR" dirty="0" err="1"/>
              <a:t>interpretation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64D4AD-BAE0-4CAC-92FD-6C8D1F782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 err="1"/>
              <a:t>Plasticity</a:t>
            </a:r>
            <a:r>
              <a:rPr lang="fr-FR" dirty="0"/>
              <a:t> </a:t>
            </a:r>
            <a:r>
              <a:rPr lang="fr-FR" dirty="0" err="1"/>
              <a:t>effect</a:t>
            </a:r>
            <a:r>
              <a:rPr lang="fr-FR" dirty="0"/>
              <a:t> </a:t>
            </a:r>
            <a:r>
              <a:rPr lang="fr-FR" dirty="0" err="1"/>
              <a:t>may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due to </a:t>
            </a:r>
            <a:r>
              <a:rPr lang="fr-FR" dirty="0" err="1"/>
              <a:t>poor</a:t>
            </a:r>
            <a:r>
              <a:rPr lang="fr-FR" dirty="0"/>
              <a:t> trait </a:t>
            </a:r>
            <a:r>
              <a:rPr lang="fr-FR" dirty="0" err="1"/>
              <a:t>selection</a:t>
            </a:r>
            <a:r>
              <a:rPr lang="fr-FR" dirty="0"/>
              <a:t> in the first place</a:t>
            </a:r>
          </a:p>
          <a:p>
            <a:pPr>
              <a:buFontTx/>
              <a:buChar char="-"/>
            </a:pPr>
            <a:r>
              <a:rPr lang="fr-FR" dirty="0" err="1"/>
              <a:t>Plasticity</a:t>
            </a:r>
            <a:r>
              <a:rPr lang="fr-FR" dirty="0"/>
              <a:t> </a:t>
            </a:r>
            <a:r>
              <a:rPr lang="fr-FR" dirty="0" err="1"/>
              <a:t>facilitates</a:t>
            </a:r>
            <a:r>
              <a:rPr lang="fr-FR" dirty="0"/>
              <a:t> the exploration of </a:t>
            </a:r>
            <a:r>
              <a:rPr lang="fr-FR" dirty="0" err="1"/>
              <a:t>strategy</a:t>
            </a:r>
            <a:r>
              <a:rPr lang="fr-FR" dirty="0"/>
              <a:t> </a:t>
            </a:r>
            <a:r>
              <a:rPr lang="fr-FR" dirty="0" err="1"/>
              <a:t>space</a:t>
            </a:r>
            <a:r>
              <a:rPr lang="fr-FR" dirty="0"/>
              <a:t>: </a:t>
            </a:r>
            <a:r>
              <a:rPr lang="fr-FR" dirty="0" err="1"/>
              <a:t>effect</a:t>
            </a:r>
            <a:r>
              <a:rPr lang="fr-FR" dirty="0"/>
              <a:t> on </a:t>
            </a:r>
            <a:r>
              <a:rPr lang="fr-FR" dirty="0" err="1"/>
              <a:t>species</a:t>
            </a:r>
            <a:r>
              <a:rPr lang="fr-FR" dirty="0"/>
              <a:t> </a:t>
            </a:r>
            <a:r>
              <a:rPr lang="fr-FR" dirty="0" err="1"/>
              <a:t>selection</a:t>
            </a:r>
            <a:r>
              <a:rPr lang="fr-FR" dirty="0"/>
              <a:t> </a:t>
            </a:r>
            <a:r>
              <a:rPr lang="fr-FR" dirty="0" err="1"/>
              <a:t>may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due more by </a:t>
            </a:r>
            <a:r>
              <a:rPr lang="fr-FR" dirty="0" err="1"/>
              <a:t>static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</a:t>
            </a:r>
            <a:r>
              <a:rPr lang="fr-FR" dirty="0" err="1"/>
              <a:t>dynamic</a:t>
            </a:r>
            <a:r>
              <a:rPr lang="fr-FR" dirty="0"/>
              <a:t> gain</a:t>
            </a:r>
          </a:p>
          <a:p>
            <a:pPr marL="0" indent="0">
              <a:buNone/>
            </a:pPr>
            <a:r>
              <a:rPr lang="fr-FR" dirty="0"/>
              <a:t>Poor </a:t>
            </a:r>
            <a:r>
              <a:rPr lang="fr-FR" dirty="0" err="1"/>
              <a:t>overall</a:t>
            </a:r>
            <a:r>
              <a:rPr lang="fr-FR" dirty="0"/>
              <a:t> </a:t>
            </a:r>
            <a:r>
              <a:rPr lang="fr-FR" dirty="0" err="1"/>
              <a:t>diversity</a:t>
            </a:r>
            <a:endParaRPr lang="fr-FR" dirty="0"/>
          </a:p>
          <a:p>
            <a:pPr>
              <a:buFontTx/>
              <a:buChar char="-"/>
            </a:pPr>
            <a:endParaRPr lang="fr-FR" dirty="0"/>
          </a:p>
          <a:p>
            <a:pPr>
              <a:buFontTx/>
              <a:buChar char="-"/>
            </a:pP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A588D2-7422-4CAC-B8F3-F7DB4BB945D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924610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B80FF8E-A9A0-4596-B485-61146C6D69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5" t="1476" r="42907" b="1476"/>
          <a:stretch/>
        </p:blipFill>
        <p:spPr>
          <a:xfrm>
            <a:off x="0" y="0"/>
            <a:ext cx="42926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6C0438-2837-4BFC-921F-C3FE12F14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69468" y="1122363"/>
            <a:ext cx="5198532" cy="2488584"/>
          </a:xfrm>
        </p:spPr>
        <p:txBody>
          <a:bodyPr>
            <a:normAutofit/>
          </a:bodyPr>
          <a:lstStyle/>
          <a:p>
            <a:pPr algn="l"/>
            <a:r>
              <a:rPr lang="fr-FR" sz="8000" dirty="0"/>
              <a:t>Discussion</a:t>
            </a:r>
            <a:endParaRPr lang="en-GB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03D2EF-512A-46F9-A7D3-7DE832C84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468" y="3602037"/>
            <a:ext cx="5198531" cy="1725793"/>
          </a:xfrm>
        </p:spPr>
        <p:txBody>
          <a:bodyPr/>
          <a:lstStyle/>
          <a:p>
            <a:r>
              <a:rPr lang="fr-FR" dirty="0"/>
              <a:t>Impact on </a:t>
            </a:r>
            <a:r>
              <a:rPr lang="fr-FR" dirty="0" err="1"/>
              <a:t>community</a:t>
            </a:r>
            <a:r>
              <a:rPr lang="fr-FR" dirty="0"/>
              <a:t> </a:t>
            </a:r>
            <a:r>
              <a:rPr lang="fr-FR" dirty="0" err="1"/>
              <a:t>dynamics</a:t>
            </a:r>
            <a:r>
              <a:rPr lang="fr-FR" dirty="0"/>
              <a:t> and </a:t>
            </a:r>
            <a:r>
              <a:rPr lang="fr-FR" dirty="0" err="1"/>
              <a:t>community</a:t>
            </a:r>
            <a:r>
              <a:rPr lang="fr-FR" dirty="0"/>
              <a:t> </a:t>
            </a:r>
            <a:r>
              <a:rPr lang="fr-FR" dirty="0" err="1"/>
              <a:t>modelling</a:t>
            </a:r>
            <a:endParaRPr lang="en-GB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43192E31-6BEC-46FB-AF9F-61B0B33ED853}"/>
              </a:ext>
            </a:extLst>
          </p:cNvPr>
          <p:cNvSpPr txBox="1">
            <a:spLocks/>
          </p:cNvSpPr>
          <p:nvPr/>
        </p:nvSpPr>
        <p:spPr>
          <a:xfrm>
            <a:off x="-1597795" y="1122363"/>
            <a:ext cx="5390862" cy="5054600"/>
          </a:xfrm>
          <a:prstGeom prst="rect">
            <a:avLst/>
          </a:prstGeom>
        </p:spPr>
        <p:txBody>
          <a:bodyPr vert="horz" lIns="91440" tIns="45720" rIns="91440" bIns="0" rtlCol="0" anchor="ctr" anchorCtr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4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Futura" panose="02020800000000000000" pitchFamily="18" charset="0"/>
                <a:cs typeface="Futura" panose="02020800000000000000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5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802601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E2C2F-C8CC-4DCF-A551-9930A2F3D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Commmunity</a:t>
            </a:r>
            <a:r>
              <a:rPr lang="fr-FR" dirty="0"/>
              <a:t> </a:t>
            </a:r>
            <a:r>
              <a:rPr lang="fr-FR" dirty="0" err="1"/>
              <a:t>dynamics</a:t>
            </a:r>
            <a:r>
              <a:rPr lang="fr-FR" dirty="0"/>
              <a:t> and </a:t>
            </a:r>
            <a:r>
              <a:rPr lang="fr-FR" dirty="0" err="1"/>
              <a:t>stability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8CA36-BD9A-4270-8BF6-FBCCB20F5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sz="2000" i="1" dirty="0" err="1">
                <a:solidFill>
                  <a:schemeClr val="bg1">
                    <a:lumMod val="75000"/>
                  </a:schemeClr>
                </a:solidFill>
              </a:rPr>
              <a:t>Results</a:t>
            </a:r>
            <a:r>
              <a:rPr lang="fr-FR" sz="2000" i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fr-FR" sz="2000" i="1" dirty="0">
                <a:solidFill>
                  <a:schemeClr val="bg1">
                    <a:lumMod val="75000"/>
                  </a:schemeClr>
                </a:solidFill>
                <a:sym typeface="Wingdings" panose="05000000000000000000" pitchFamily="2" charset="2"/>
              </a:rPr>
              <a:t> </a:t>
            </a:r>
            <a:r>
              <a:rPr lang="fr-FR" sz="2000" i="1" dirty="0" err="1">
                <a:solidFill>
                  <a:schemeClr val="bg1">
                    <a:lumMod val="75000"/>
                  </a:schemeClr>
                </a:solidFill>
                <a:sym typeface="Wingdings" panose="05000000000000000000" pitchFamily="2" charset="2"/>
              </a:rPr>
              <a:t>hypothesis</a:t>
            </a:r>
            <a:r>
              <a:rPr lang="fr-FR" sz="2000" i="1" dirty="0">
                <a:solidFill>
                  <a:schemeClr val="bg1">
                    <a:lumMod val="75000"/>
                  </a:schemeClr>
                </a:solidFill>
                <a:sym typeface="Wingdings" panose="05000000000000000000" pitchFamily="2" charset="2"/>
              </a:rPr>
              <a:t>  simulation plan</a:t>
            </a:r>
            <a:r>
              <a:rPr lang="en-GB" sz="2000" i="1" dirty="0">
                <a:solidFill>
                  <a:schemeClr val="bg1">
                    <a:lumMod val="75000"/>
                  </a:schemeClr>
                </a:solidFill>
                <a:sym typeface="Wingdings" panose="05000000000000000000" pitchFamily="2" charset="2"/>
              </a:rPr>
              <a:t> + limitations</a:t>
            </a: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FR" dirty="0">
                <a:sym typeface="Wingdings" panose="05000000000000000000" pitchFamily="2" charset="2"/>
              </a:rPr>
              <a:t>C</a:t>
            </a:r>
            <a:r>
              <a:rPr lang="en-GB" dirty="0" err="1">
                <a:sym typeface="Wingdings" panose="05000000000000000000" pitchFamily="2" charset="2"/>
              </a:rPr>
              <a:t>ommunity</a:t>
            </a:r>
            <a:r>
              <a:rPr lang="en-GB" dirty="0">
                <a:sym typeface="Wingdings" panose="05000000000000000000" pitchFamily="2" charset="2"/>
              </a:rPr>
              <a:t> variability and overlap  soft abundance changes, not critical transition  but need to establish stable communities (better exploration of trait space) to be sure not just sampling</a:t>
            </a:r>
            <a:endParaRPr lang="fr-FR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05208647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89F4D-68BA-4301-8281-CB805B201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Convergence vs divergence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0704C-3604-481B-B0AD-9FEFC963F5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5452185"/>
            <a:ext cx="5881914" cy="1135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Niche </a:t>
            </a:r>
            <a:r>
              <a:rPr lang="fr-FR" dirty="0" err="1"/>
              <a:t>differentiation</a:t>
            </a:r>
            <a:endParaRPr lang="fr-FR" dirty="0"/>
          </a:p>
          <a:p>
            <a:pPr marL="0" indent="0">
              <a:buNone/>
            </a:pPr>
            <a:r>
              <a:rPr lang="fr-FR" dirty="0" err="1"/>
              <a:t>Avoidance</a:t>
            </a:r>
            <a:r>
              <a:rPr lang="fr-FR" dirty="0"/>
              <a:t> vs </a:t>
            </a:r>
            <a:r>
              <a:rPr lang="fr-FR" dirty="0" err="1"/>
              <a:t>resistance</a:t>
            </a:r>
            <a:r>
              <a:rPr lang="fr-FR" dirty="0"/>
              <a:t> vs </a:t>
            </a:r>
            <a:r>
              <a:rPr lang="fr-FR" dirty="0" err="1"/>
              <a:t>resilience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1BB0F7-F7C7-40A8-B002-39D9515BE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70056" y="1825625"/>
            <a:ext cx="418374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Solution:</a:t>
            </a:r>
          </a:p>
          <a:p>
            <a:pPr marL="0" indent="0">
              <a:buNone/>
            </a:pPr>
            <a:r>
              <a:rPr lang="fr-FR" dirty="0"/>
              <a:t>Change </a:t>
            </a:r>
            <a:r>
              <a:rPr lang="fr-FR" dirty="0" err="1"/>
              <a:t>assumptions</a:t>
            </a:r>
            <a:endParaRPr lang="fr-FR" dirty="0"/>
          </a:p>
          <a:p>
            <a:pPr marL="0" indent="0">
              <a:buNone/>
            </a:pPr>
            <a:endParaRPr lang="fr-FR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fr-FR" dirty="0"/>
              <a:t>…but </a:t>
            </a:r>
            <a:r>
              <a:rPr lang="fr-FR" dirty="0" err="1"/>
              <a:t>increase</a:t>
            </a:r>
            <a:r>
              <a:rPr lang="fr-FR" dirty="0"/>
              <a:t> model </a:t>
            </a:r>
            <a:r>
              <a:rPr lang="fr-FR" dirty="0" err="1"/>
              <a:t>complexity</a:t>
            </a:r>
            <a:endParaRPr lang="en-GB" dirty="0"/>
          </a:p>
        </p:txBody>
      </p:sp>
      <p:pic>
        <p:nvPicPr>
          <p:cNvPr id="5" name="Picture 2" descr="C:\Users\clement.viguier\Documents\These\2014-2015\Prod\Images\Figures\Kichenin_altitude-gradient-traits.PNG">
            <a:extLst>
              <a:ext uri="{FF2B5EF4-FFF2-40B4-BE49-F238E27FC236}">
                <a16:creationId xmlns:a16="http://schemas.microsoft.com/office/drawing/2014/main" id="{A6B32BD2-96E6-47CB-BD6A-13A1C39B20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67" t="1870" r="34266" b="50969"/>
          <a:stretch/>
        </p:blipFill>
        <p:spPr bwMode="auto">
          <a:xfrm>
            <a:off x="1795772" y="1824022"/>
            <a:ext cx="3532485" cy="3494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965685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E8FD1-6D5B-45A0-801F-67229A67A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frontiers</a:t>
            </a:r>
            <a:r>
              <a:rPr lang="fr-FR" dirty="0"/>
              <a:t> of </a:t>
            </a:r>
            <a:r>
              <a:rPr lang="fr-FR" dirty="0" err="1"/>
              <a:t>plasticity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4AF3A-55DD-41C8-87DB-D864BEBC2C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/>
              <a:t>Traits are </a:t>
            </a:r>
            <a:r>
              <a:rPr lang="fr-FR" dirty="0" err="1"/>
              <a:t>measures</a:t>
            </a:r>
            <a:r>
              <a:rPr lang="fr-FR" dirty="0"/>
              <a:t> </a:t>
            </a:r>
          </a:p>
          <a:p>
            <a:r>
              <a:rPr lang="fr-FR" dirty="0" err="1"/>
              <a:t>Plasticity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shift in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considered</a:t>
            </a:r>
            <a:r>
              <a:rPr lang="fr-FR" dirty="0"/>
              <a:t> constant (</a:t>
            </a:r>
            <a:r>
              <a:rPr lang="fr-FR" dirty="0" err="1"/>
              <a:t>allometry</a:t>
            </a:r>
            <a:r>
              <a:rPr lang="fr-FR" dirty="0"/>
              <a:t>, </a:t>
            </a:r>
            <a:r>
              <a:rPr lang="fr-FR" dirty="0" err="1"/>
              <a:t>growth</a:t>
            </a:r>
            <a:r>
              <a:rPr lang="fr-FR" dirty="0"/>
              <a:t> rate, </a:t>
            </a:r>
            <a:r>
              <a:rPr lang="fr-FR" dirty="0" err="1"/>
              <a:t>growth</a:t>
            </a:r>
            <a:r>
              <a:rPr lang="fr-FR" dirty="0"/>
              <a:t> traits, </a:t>
            </a:r>
            <a:r>
              <a:rPr lang="fr-FR" dirty="0" err="1"/>
              <a:t>plasticity</a:t>
            </a:r>
            <a:r>
              <a:rPr lang="fr-FR" dirty="0"/>
              <a:t> traits </a:t>
            </a:r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dirty="0" err="1">
                <a:sym typeface="Wingdings" panose="05000000000000000000" pitchFamily="2" charset="2"/>
              </a:rPr>
              <a:t>genes</a:t>
            </a:r>
            <a:r>
              <a:rPr lang="fr-FR" dirty="0">
                <a:sym typeface="Wingdings" panose="05000000000000000000" pitchFamily="2" charset="2"/>
              </a:rPr>
              <a:t>?)</a:t>
            </a:r>
          </a:p>
          <a:p>
            <a:endParaRPr lang="fr-FR" dirty="0"/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EF8FC5-FB1E-48D3-8B6B-5E41DC9840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 err="1"/>
              <a:t>Measure</a:t>
            </a:r>
            <a:r>
              <a:rPr lang="fr-FR" dirty="0"/>
              <a:t> of </a:t>
            </a:r>
            <a:r>
              <a:rPr lang="fr-FR" dirty="0" err="1"/>
              <a:t>plasticity</a:t>
            </a:r>
            <a:endParaRPr lang="fr-FR" dirty="0"/>
          </a:p>
          <a:p>
            <a:r>
              <a:rPr lang="fr-FR" dirty="0" err="1"/>
              <a:t>Plasticity</a:t>
            </a:r>
            <a:r>
              <a:rPr lang="fr-FR" dirty="0"/>
              <a:t> of </a:t>
            </a:r>
            <a:r>
              <a:rPr lang="fr-FR" dirty="0" err="1"/>
              <a:t>plasticity</a:t>
            </a:r>
            <a:r>
              <a:rPr lang="fr-FR" dirty="0"/>
              <a:t> traits</a:t>
            </a:r>
          </a:p>
          <a:p>
            <a:r>
              <a:rPr lang="fr-FR" dirty="0" err="1"/>
              <a:t>Plasticity</a:t>
            </a:r>
            <a:r>
              <a:rPr lang="fr-FR" dirty="0"/>
              <a:t> = question of </a:t>
            </a:r>
            <a:r>
              <a:rPr lang="fr-FR" dirty="0" err="1"/>
              <a:t>complexity</a:t>
            </a:r>
            <a:r>
              <a:rPr lang="fr-FR" dirty="0"/>
              <a:t> of </a:t>
            </a:r>
            <a:r>
              <a:rPr lang="fr-FR" dirty="0" err="1"/>
              <a:t>models</a:t>
            </a:r>
            <a:endParaRPr lang="fr-FR" dirty="0"/>
          </a:p>
          <a:p>
            <a:r>
              <a:rPr lang="fr-FR" dirty="0"/>
              <a:t>How </a:t>
            </a:r>
            <a:r>
              <a:rPr lang="fr-FR" dirty="0" err="1"/>
              <a:t>deep</a:t>
            </a:r>
            <a:r>
              <a:rPr lang="fr-FR" dirty="0"/>
              <a:t> </a:t>
            </a:r>
            <a:r>
              <a:rPr lang="fr-FR" dirty="0" err="1"/>
              <a:t>should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go in the </a:t>
            </a:r>
            <a:r>
              <a:rPr lang="fr-FR" dirty="0" err="1"/>
              <a:t>rabbit</a:t>
            </a:r>
            <a:r>
              <a:rPr lang="fr-FR" dirty="0"/>
              <a:t> </a:t>
            </a:r>
            <a:r>
              <a:rPr lang="fr-FR" dirty="0" err="1"/>
              <a:t>hole</a:t>
            </a:r>
            <a:endParaRPr lang="fr-FR" dirty="0"/>
          </a:p>
          <a:p>
            <a:r>
              <a:rPr lang="fr-FR" dirty="0"/>
              <a:t>Can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extract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general</a:t>
            </a:r>
            <a:r>
              <a:rPr lang="fr-FR" dirty="0"/>
              <a:t> </a:t>
            </a:r>
            <a:r>
              <a:rPr lang="fr-FR" dirty="0" err="1"/>
              <a:t>rule</a:t>
            </a:r>
            <a:r>
              <a:rPr lang="fr-FR" dirty="0"/>
              <a:t>, </a:t>
            </a:r>
            <a:r>
              <a:rPr lang="fr-FR" dirty="0" err="1"/>
              <a:t>behaviour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goes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the </a:t>
            </a:r>
            <a:r>
              <a:rPr lang="fr-FR" dirty="0" err="1"/>
              <a:t>increasing</a:t>
            </a:r>
            <a:r>
              <a:rPr lang="fr-FR" dirty="0"/>
              <a:t> </a:t>
            </a:r>
            <a:r>
              <a:rPr lang="fr-FR" dirty="0" err="1"/>
              <a:t>complexity</a:t>
            </a:r>
            <a:r>
              <a:rPr lang="fr-FR" dirty="0"/>
              <a:t> 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344100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7D13154-1F60-47E0-9F27-AE6DF7249F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61" t="1215" r="34577" b="3075"/>
          <a:stretch/>
        </p:blipFill>
        <p:spPr>
          <a:xfrm flipH="1">
            <a:off x="0" y="-1"/>
            <a:ext cx="429260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6C0438-2837-4BFC-921F-C3FE12F14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69468" y="1122363"/>
            <a:ext cx="5198532" cy="2488584"/>
          </a:xfrm>
        </p:spPr>
        <p:txBody>
          <a:bodyPr>
            <a:normAutofit fontScale="90000"/>
          </a:bodyPr>
          <a:lstStyle/>
          <a:p>
            <a:pPr algn="l"/>
            <a:r>
              <a:rPr lang="fr-FR" sz="8000" dirty="0"/>
              <a:t>Conclusion &amp; Perspectives</a:t>
            </a:r>
            <a:endParaRPr lang="en-GB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03D2EF-512A-46F9-A7D3-7DE832C84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468" y="3602037"/>
            <a:ext cx="5198531" cy="1725793"/>
          </a:xfrm>
        </p:spPr>
        <p:txBody>
          <a:bodyPr/>
          <a:lstStyle/>
          <a:p>
            <a:r>
              <a:rPr lang="fr-FR" dirty="0"/>
              <a:t>New </a:t>
            </a:r>
            <a:r>
              <a:rPr lang="fr-FR" dirty="0" err="1"/>
              <a:t>hypothesis</a:t>
            </a:r>
            <a:r>
              <a:rPr lang="fr-FR" dirty="0"/>
              <a:t> and simulations</a:t>
            </a:r>
          </a:p>
          <a:p>
            <a:r>
              <a:rPr lang="fr-FR" dirty="0"/>
              <a:t>Model </a:t>
            </a:r>
            <a:r>
              <a:rPr lang="fr-FR" dirty="0" err="1"/>
              <a:t>developments</a:t>
            </a:r>
            <a:endParaRPr lang="en-GB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43192E31-6BEC-46FB-AF9F-61B0B33ED853}"/>
              </a:ext>
            </a:extLst>
          </p:cNvPr>
          <p:cNvSpPr txBox="1">
            <a:spLocks/>
          </p:cNvSpPr>
          <p:nvPr/>
        </p:nvSpPr>
        <p:spPr>
          <a:xfrm>
            <a:off x="-1597795" y="1122363"/>
            <a:ext cx="5390862" cy="5054600"/>
          </a:xfrm>
          <a:prstGeom prst="rect">
            <a:avLst/>
          </a:prstGeom>
        </p:spPr>
        <p:txBody>
          <a:bodyPr vert="horz" lIns="91440" tIns="45720" rIns="91440" bIns="0" rtlCol="0" anchor="ctr" anchorCtr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4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Futura" panose="02020800000000000000" pitchFamily="18" charset="0"/>
                <a:cs typeface="Futura" panose="02020800000000000000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6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26538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2CCAB-509C-4FAD-BBE7-8FCD919AB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Diverse </a:t>
            </a:r>
            <a:r>
              <a:rPr lang="fr-FR" dirty="0" err="1"/>
              <a:t>community</a:t>
            </a:r>
            <a:r>
              <a:rPr lang="fr-FR" dirty="0"/>
              <a:t> </a:t>
            </a:r>
            <a:r>
              <a:rPr lang="fr-FR" dirty="0" err="1"/>
              <a:t>framework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7505F-B63A-46CA-AEEC-60BFF0D8D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Diverse </a:t>
            </a:r>
            <a:r>
              <a:rPr lang="fr-FR" dirty="0" err="1"/>
              <a:t>strategies</a:t>
            </a:r>
            <a:endParaRPr lang="fr-FR" dirty="0"/>
          </a:p>
          <a:p>
            <a:r>
              <a:rPr lang="fr-FR" dirty="0"/>
              <a:t>Resource </a:t>
            </a:r>
            <a:r>
              <a:rPr lang="fr-FR" dirty="0" err="1"/>
              <a:t>dependant</a:t>
            </a:r>
            <a:r>
              <a:rPr lang="fr-FR" dirty="0"/>
              <a:t> optimum</a:t>
            </a:r>
          </a:p>
          <a:p>
            <a:r>
              <a:rPr lang="fr-FR" dirty="0"/>
              <a:t>Integrated </a:t>
            </a:r>
            <a:r>
              <a:rPr lang="fr-FR" dirty="0" err="1"/>
              <a:t>plasticity</a:t>
            </a:r>
            <a:r>
              <a:rPr lang="fr-FR" dirty="0"/>
              <a:t> in </a:t>
            </a:r>
            <a:r>
              <a:rPr lang="fr-FR" dirty="0" err="1"/>
              <a:t>coherent</a:t>
            </a:r>
            <a:r>
              <a:rPr lang="fr-FR" dirty="0"/>
              <a:t> </a:t>
            </a:r>
            <a:r>
              <a:rPr lang="fr-FR" dirty="0" err="1"/>
              <a:t>framework</a:t>
            </a:r>
            <a:endParaRPr lang="fr-FR" dirty="0"/>
          </a:p>
          <a:p>
            <a:r>
              <a:rPr lang="fr-FR" dirty="0" err="1"/>
              <a:t>Plasticity</a:t>
            </a:r>
            <a:r>
              <a:rPr lang="fr-FR" dirty="0"/>
              <a:t> as a </a:t>
            </a:r>
            <a:r>
              <a:rPr lang="fr-FR" dirty="0" err="1"/>
              <a:t>strategy</a:t>
            </a:r>
            <a:endParaRPr lang="fr-FR" dirty="0"/>
          </a:p>
          <a:p>
            <a:endParaRPr lang="fr-FR" dirty="0"/>
          </a:p>
          <a:p>
            <a:pPr marL="0" indent="0">
              <a:buNone/>
            </a:pPr>
            <a:r>
              <a:rPr lang="fr-FR" dirty="0"/>
              <a:t>but…</a:t>
            </a:r>
          </a:p>
          <a:p>
            <a:endParaRPr lang="fr-FR" dirty="0"/>
          </a:p>
          <a:p>
            <a:r>
              <a:rPr lang="fr-FR" dirty="0" err="1"/>
              <a:t>Plasticity</a:t>
            </a:r>
            <a:r>
              <a:rPr lang="fr-FR" dirty="0"/>
              <a:t> leads to high convergence, </a:t>
            </a:r>
            <a:r>
              <a:rPr lang="fr-FR" dirty="0" err="1"/>
              <a:t>may</a:t>
            </a:r>
            <a:r>
              <a:rPr lang="fr-FR" dirty="0"/>
              <a:t> </a:t>
            </a:r>
            <a:r>
              <a:rPr lang="fr-FR" dirty="0" err="1"/>
              <a:t>need</a:t>
            </a:r>
            <a:r>
              <a:rPr lang="fr-FR" dirty="0"/>
              <a:t> to </a:t>
            </a:r>
            <a:r>
              <a:rPr lang="fr-FR" dirty="0" err="1"/>
              <a:t>diversify</a:t>
            </a:r>
            <a:r>
              <a:rPr lang="fr-FR" dirty="0"/>
              <a:t> objective </a:t>
            </a:r>
            <a:r>
              <a:rPr lang="fr-FR" dirty="0" err="1"/>
              <a:t>functions</a:t>
            </a:r>
            <a:r>
              <a:rPr lang="fr-FR" dirty="0"/>
              <a:t> or </a:t>
            </a:r>
            <a:r>
              <a:rPr lang="fr-FR" dirty="0" err="1"/>
              <a:t>assumptions</a:t>
            </a:r>
            <a:r>
              <a:rPr lang="fr-FR" dirty="0"/>
              <a:t>…</a:t>
            </a:r>
          </a:p>
          <a:p>
            <a:r>
              <a:rPr lang="fr-FR" dirty="0" err="1"/>
              <a:t>Strategy</a:t>
            </a:r>
            <a:r>
              <a:rPr lang="fr-FR" dirty="0"/>
              <a:t> </a:t>
            </a:r>
            <a:r>
              <a:rPr lang="fr-FR" dirty="0" err="1"/>
              <a:t>space</a:t>
            </a:r>
            <a:r>
              <a:rPr lang="fr-FR" dirty="0"/>
              <a:t> must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better</a:t>
            </a:r>
            <a:r>
              <a:rPr lang="fr-FR" dirty="0"/>
              <a:t>  </a:t>
            </a:r>
            <a:r>
              <a:rPr lang="fr-FR" dirty="0" err="1"/>
              <a:t>sampled</a:t>
            </a:r>
            <a:r>
              <a:rPr lang="fr-FR" dirty="0"/>
              <a:t> for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parameter</a:t>
            </a:r>
            <a:r>
              <a:rPr lang="fr-FR" dirty="0"/>
              <a:t> set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91189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A2470-20B4-41F9-AE4C-2E0D6209D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Drivers, global change and services</a:t>
            </a:r>
            <a:endParaRPr lang="en-GB" dirty="0"/>
          </a:p>
        </p:txBody>
      </p:sp>
      <p:pic>
        <p:nvPicPr>
          <p:cNvPr id="6" name="Picture 3" descr="C:\Users\clement.viguier\Documents\These\2014-2015\Prod\Images\Photos\0017320.JPG">
            <a:extLst>
              <a:ext uri="{FF2B5EF4-FFF2-40B4-BE49-F238E27FC236}">
                <a16:creationId xmlns:a16="http://schemas.microsoft.com/office/drawing/2014/main" id="{A9ED0723-EADA-4AD2-A499-4D2198C3CD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030" y="4158647"/>
            <a:ext cx="2270680" cy="1481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C:\Users\clement.viguier\Documents\These\2014-2015\Prod\Images\Photos\Greg\0026423.jpg">
            <a:extLst>
              <a:ext uri="{FF2B5EF4-FFF2-40B4-BE49-F238E27FC236}">
                <a16:creationId xmlns:a16="http://schemas.microsoft.com/office/drawing/2014/main" id="{2953C353-98D8-4D0C-8CF1-6AA92DC351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7219" y="4096554"/>
            <a:ext cx="2417621" cy="1605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8937E8F0-BBD5-4E03-9367-DF9571C0F8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51"/>
          <a:stretch/>
        </p:blipFill>
        <p:spPr bwMode="auto">
          <a:xfrm>
            <a:off x="8502514" y="5669309"/>
            <a:ext cx="1495959" cy="10639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9323FBEE-D510-4A2F-BCF0-73E0943126CF}"/>
              </a:ext>
            </a:extLst>
          </p:cNvPr>
          <p:cNvGrpSpPr/>
          <p:nvPr/>
        </p:nvGrpSpPr>
        <p:grpSpPr>
          <a:xfrm>
            <a:off x="6666587" y="2206247"/>
            <a:ext cx="1988108" cy="3145498"/>
            <a:chOff x="6064663" y="2481394"/>
            <a:chExt cx="1988108" cy="3145498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D286E25-A9B8-4DF9-9F8C-B696FC1C3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14351" y="4697516"/>
              <a:ext cx="1888732" cy="929376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1C97E5DC-B62C-4B85-B85D-4EA52103A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143654" y="3207295"/>
              <a:ext cx="1830126" cy="1052322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DB9E11D-706F-44AA-821C-7E69BD0012AE}"/>
                </a:ext>
              </a:extLst>
            </p:cNvPr>
            <p:cNvSpPr/>
            <p:nvPr/>
          </p:nvSpPr>
          <p:spPr>
            <a:xfrm>
              <a:off x="6064663" y="2481394"/>
              <a:ext cx="19881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latin typeface="Myriad Pro" panose="020B0503030403020204" pitchFamily="34" charset="0"/>
                </a:rPr>
                <a:t>Summary statistics</a:t>
              </a:r>
            </a:p>
          </p:txBody>
        </p: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B09869FD-98E4-47A8-84D8-AF7995EC66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30456" y="3147872"/>
            <a:ext cx="2566807" cy="172940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0CCA37B-C24A-4CE2-A78E-0ECBC7C3713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95524" y="2043721"/>
            <a:ext cx="1380720" cy="1592816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334DC619-ED60-4E8E-8D10-AF4EFDAB99BE}"/>
              </a:ext>
            </a:extLst>
          </p:cNvPr>
          <p:cNvSpPr txBox="1"/>
          <p:nvPr/>
        </p:nvSpPr>
        <p:spPr>
          <a:xfrm>
            <a:off x="3967690" y="6017189"/>
            <a:ext cx="14272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Model</a:t>
            </a:r>
            <a:endParaRPr lang="en-GB" sz="2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E120319-B7D6-420D-A807-5C0F5ABD4354}"/>
              </a:ext>
            </a:extLst>
          </p:cNvPr>
          <p:cNvSpPr txBox="1"/>
          <p:nvPr/>
        </p:nvSpPr>
        <p:spPr>
          <a:xfrm>
            <a:off x="6780574" y="6017189"/>
            <a:ext cx="1908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err="1"/>
              <a:t>Compute</a:t>
            </a:r>
            <a:endParaRPr lang="en-GB" sz="24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9E1B69F-3537-4804-ACB8-C6E04E181483}"/>
              </a:ext>
            </a:extLst>
          </p:cNvPr>
          <p:cNvSpPr txBox="1"/>
          <p:nvPr/>
        </p:nvSpPr>
        <p:spPr>
          <a:xfrm>
            <a:off x="9713514" y="6017189"/>
            <a:ext cx="1837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err="1"/>
              <a:t>Estimate</a:t>
            </a:r>
            <a:endParaRPr lang="en-GB" sz="2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BAF8431-F40A-4C1D-A180-5489F7985619}"/>
              </a:ext>
            </a:extLst>
          </p:cNvPr>
          <p:cNvSpPr txBox="1"/>
          <p:nvPr/>
        </p:nvSpPr>
        <p:spPr>
          <a:xfrm>
            <a:off x="673491" y="6017189"/>
            <a:ext cx="1908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Project</a:t>
            </a:r>
            <a:endParaRPr lang="en-GB" sz="2400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5A3CA96-70D7-4C91-9384-A5C130A0604F}"/>
              </a:ext>
            </a:extLst>
          </p:cNvPr>
          <p:cNvCxnSpPr>
            <a:cxnSpLocks/>
            <a:stCxn id="29" idx="3"/>
            <a:endCxn id="30" idx="1"/>
          </p:cNvCxnSpPr>
          <p:nvPr/>
        </p:nvCxnSpPr>
        <p:spPr>
          <a:xfrm>
            <a:off x="5394977" y="6248022"/>
            <a:ext cx="1385597" cy="0"/>
          </a:xfrm>
          <a:prstGeom prst="straightConnector1">
            <a:avLst/>
          </a:prstGeom>
          <a:ln w="381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DAB8089B-248D-47F3-B8AB-349FEE0BE6DC}"/>
              </a:ext>
            </a:extLst>
          </p:cNvPr>
          <p:cNvSpPr/>
          <p:nvPr/>
        </p:nvSpPr>
        <p:spPr>
          <a:xfrm>
            <a:off x="2383655" y="5997149"/>
            <a:ext cx="1740783" cy="544044"/>
          </a:xfrm>
          <a:custGeom>
            <a:avLst/>
            <a:gdLst>
              <a:gd name="connsiteX0" fmla="*/ 0 w 1863725"/>
              <a:gd name="connsiteY0" fmla="*/ 193711 h 569570"/>
              <a:gd name="connsiteX1" fmla="*/ 76200 w 1863725"/>
              <a:gd name="connsiteY1" fmla="*/ 355636 h 569570"/>
              <a:gd name="connsiteX2" fmla="*/ 288925 w 1863725"/>
              <a:gd name="connsiteY2" fmla="*/ 406436 h 569570"/>
              <a:gd name="connsiteX3" fmla="*/ 476250 w 1863725"/>
              <a:gd name="connsiteY3" fmla="*/ 295311 h 569570"/>
              <a:gd name="connsiteX4" fmla="*/ 482600 w 1863725"/>
              <a:gd name="connsiteY4" fmla="*/ 114336 h 569570"/>
              <a:gd name="connsiteX5" fmla="*/ 349250 w 1863725"/>
              <a:gd name="connsiteY5" fmla="*/ 79411 h 569570"/>
              <a:gd name="connsiteX6" fmla="*/ 263525 w 1863725"/>
              <a:gd name="connsiteY6" fmla="*/ 184186 h 569570"/>
              <a:gd name="connsiteX7" fmla="*/ 311150 w 1863725"/>
              <a:gd name="connsiteY7" fmla="*/ 349286 h 569570"/>
              <a:gd name="connsiteX8" fmla="*/ 441325 w 1863725"/>
              <a:gd name="connsiteY8" fmla="*/ 492161 h 569570"/>
              <a:gd name="connsiteX9" fmla="*/ 615950 w 1863725"/>
              <a:gd name="connsiteY9" fmla="*/ 479461 h 569570"/>
              <a:gd name="connsiteX10" fmla="*/ 641350 w 1863725"/>
              <a:gd name="connsiteY10" fmla="*/ 301661 h 569570"/>
              <a:gd name="connsiteX11" fmla="*/ 812800 w 1863725"/>
              <a:gd name="connsiteY11" fmla="*/ 263561 h 569570"/>
              <a:gd name="connsiteX12" fmla="*/ 854075 w 1863725"/>
              <a:gd name="connsiteY12" fmla="*/ 107986 h 569570"/>
              <a:gd name="connsiteX13" fmla="*/ 974725 w 1863725"/>
              <a:gd name="connsiteY13" fmla="*/ 36 h 569570"/>
              <a:gd name="connsiteX14" fmla="*/ 1104900 w 1863725"/>
              <a:gd name="connsiteY14" fmla="*/ 98461 h 569570"/>
              <a:gd name="connsiteX15" fmla="*/ 936625 w 1863725"/>
              <a:gd name="connsiteY15" fmla="*/ 295311 h 569570"/>
              <a:gd name="connsiteX16" fmla="*/ 857250 w 1863725"/>
              <a:gd name="connsiteY16" fmla="*/ 403261 h 569570"/>
              <a:gd name="connsiteX17" fmla="*/ 1009650 w 1863725"/>
              <a:gd name="connsiteY17" fmla="*/ 568361 h 569570"/>
              <a:gd name="connsiteX18" fmla="*/ 1076325 w 1863725"/>
              <a:gd name="connsiteY18" fmla="*/ 311186 h 569570"/>
              <a:gd name="connsiteX19" fmla="*/ 1193800 w 1863725"/>
              <a:gd name="connsiteY19" fmla="*/ 365161 h 569570"/>
              <a:gd name="connsiteX20" fmla="*/ 1228725 w 1863725"/>
              <a:gd name="connsiteY20" fmla="*/ 282611 h 569570"/>
              <a:gd name="connsiteX21" fmla="*/ 1416050 w 1863725"/>
              <a:gd name="connsiteY21" fmla="*/ 533436 h 569570"/>
              <a:gd name="connsiteX22" fmla="*/ 1495425 w 1863725"/>
              <a:gd name="connsiteY22" fmla="*/ 225461 h 569570"/>
              <a:gd name="connsiteX23" fmla="*/ 1698625 w 1863725"/>
              <a:gd name="connsiteY23" fmla="*/ 330236 h 569570"/>
              <a:gd name="connsiteX24" fmla="*/ 1863725 w 1863725"/>
              <a:gd name="connsiteY24" fmla="*/ 349286 h 569570"/>
              <a:gd name="connsiteX0" fmla="*/ 0 w 1863725"/>
              <a:gd name="connsiteY0" fmla="*/ 193711 h 569570"/>
              <a:gd name="connsiteX1" fmla="*/ 76200 w 1863725"/>
              <a:gd name="connsiteY1" fmla="*/ 355636 h 569570"/>
              <a:gd name="connsiteX2" fmla="*/ 288925 w 1863725"/>
              <a:gd name="connsiteY2" fmla="*/ 406436 h 569570"/>
              <a:gd name="connsiteX3" fmla="*/ 476250 w 1863725"/>
              <a:gd name="connsiteY3" fmla="*/ 295311 h 569570"/>
              <a:gd name="connsiteX4" fmla="*/ 482600 w 1863725"/>
              <a:gd name="connsiteY4" fmla="*/ 114336 h 569570"/>
              <a:gd name="connsiteX5" fmla="*/ 349250 w 1863725"/>
              <a:gd name="connsiteY5" fmla="*/ 79411 h 569570"/>
              <a:gd name="connsiteX6" fmla="*/ 263525 w 1863725"/>
              <a:gd name="connsiteY6" fmla="*/ 184186 h 569570"/>
              <a:gd name="connsiteX7" fmla="*/ 311150 w 1863725"/>
              <a:gd name="connsiteY7" fmla="*/ 349286 h 569570"/>
              <a:gd name="connsiteX8" fmla="*/ 441325 w 1863725"/>
              <a:gd name="connsiteY8" fmla="*/ 492161 h 569570"/>
              <a:gd name="connsiteX9" fmla="*/ 615950 w 1863725"/>
              <a:gd name="connsiteY9" fmla="*/ 479461 h 569570"/>
              <a:gd name="connsiteX10" fmla="*/ 641350 w 1863725"/>
              <a:gd name="connsiteY10" fmla="*/ 301661 h 569570"/>
              <a:gd name="connsiteX11" fmla="*/ 812800 w 1863725"/>
              <a:gd name="connsiteY11" fmla="*/ 263561 h 569570"/>
              <a:gd name="connsiteX12" fmla="*/ 854075 w 1863725"/>
              <a:gd name="connsiteY12" fmla="*/ 107986 h 569570"/>
              <a:gd name="connsiteX13" fmla="*/ 974725 w 1863725"/>
              <a:gd name="connsiteY13" fmla="*/ 36 h 569570"/>
              <a:gd name="connsiteX14" fmla="*/ 1104900 w 1863725"/>
              <a:gd name="connsiteY14" fmla="*/ 98461 h 569570"/>
              <a:gd name="connsiteX15" fmla="*/ 936625 w 1863725"/>
              <a:gd name="connsiteY15" fmla="*/ 295311 h 569570"/>
              <a:gd name="connsiteX16" fmla="*/ 857250 w 1863725"/>
              <a:gd name="connsiteY16" fmla="*/ 403261 h 569570"/>
              <a:gd name="connsiteX17" fmla="*/ 1009650 w 1863725"/>
              <a:gd name="connsiteY17" fmla="*/ 568361 h 569570"/>
              <a:gd name="connsiteX18" fmla="*/ 1076325 w 1863725"/>
              <a:gd name="connsiteY18" fmla="*/ 311186 h 569570"/>
              <a:gd name="connsiteX19" fmla="*/ 1193800 w 1863725"/>
              <a:gd name="connsiteY19" fmla="*/ 365161 h 569570"/>
              <a:gd name="connsiteX20" fmla="*/ 1228725 w 1863725"/>
              <a:gd name="connsiteY20" fmla="*/ 282611 h 569570"/>
              <a:gd name="connsiteX21" fmla="*/ 1416050 w 1863725"/>
              <a:gd name="connsiteY21" fmla="*/ 533436 h 569570"/>
              <a:gd name="connsiteX22" fmla="*/ 1495425 w 1863725"/>
              <a:gd name="connsiteY22" fmla="*/ 225461 h 569570"/>
              <a:gd name="connsiteX23" fmla="*/ 1708150 w 1863725"/>
              <a:gd name="connsiteY23" fmla="*/ 368336 h 569570"/>
              <a:gd name="connsiteX24" fmla="*/ 1863725 w 1863725"/>
              <a:gd name="connsiteY24" fmla="*/ 349286 h 569570"/>
              <a:gd name="connsiteX0" fmla="*/ 0 w 1863725"/>
              <a:gd name="connsiteY0" fmla="*/ 193711 h 569570"/>
              <a:gd name="connsiteX1" fmla="*/ 76200 w 1863725"/>
              <a:gd name="connsiteY1" fmla="*/ 355636 h 569570"/>
              <a:gd name="connsiteX2" fmla="*/ 288925 w 1863725"/>
              <a:gd name="connsiteY2" fmla="*/ 406436 h 569570"/>
              <a:gd name="connsiteX3" fmla="*/ 476250 w 1863725"/>
              <a:gd name="connsiteY3" fmla="*/ 295311 h 569570"/>
              <a:gd name="connsiteX4" fmla="*/ 482600 w 1863725"/>
              <a:gd name="connsiteY4" fmla="*/ 114336 h 569570"/>
              <a:gd name="connsiteX5" fmla="*/ 349250 w 1863725"/>
              <a:gd name="connsiteY5" fmla="*/ 79411 h 569570"/>
              <a:gd name="connsiteX6" fmla="*/ 263525 w 1863725"/>
              <a:gd name="connsiteY6" fmla="*/ 184186 h 569570"/>
              <a:gd name="connsiteX7" fmla="*/ 311150 w 1863725"/>
              <a:gd name="connsiteY7" fmla="*/ 349286 h 569570"/>
              <a:gd name="connsiteX8" fmla="*/ 441325 w 1863725"/>
              <a:gd name="connsiteY8" fmla="*/ 492161 h 569570"/>
              <a:gd name="connsiteX9" fmla="*/ 615950 w 1863725"/>
              <a:gd name="connsiteY9" fmla="*/ 479461 h 569570"/>
              <a:gd name="connsiteX10" fmla="*/ 641350 w 1863725"/>
              <a:gd name="connsiteY10" fmla="*/ 301661 h 569570"/>
              <a:gd name="connsiteX11" fmla="*/ 812800 w 1863725"/>
              <a:gd name="connsiteY11" fmla="*/ 263561 h 569570"/>
              <a:gd name="connsiteX12" fmla="*/ 854075 w 1863725"/>
              <a:gd name="connsiteY12" fmla="*/ 107986 h 569570"/>
              <a:gd name="connsiteX13" fmla="*/ 974725 w 1863725"/>
              <a:gd name="connsiteY13" fmla="*/ 36 h 569570"/>
              <a:gd name="connsiteX14" fmla="*/ 1104900 w 1863725"/>
              <a:gd name="connsiteY14" fmla="*/ 98461 h 569570"/>
              <a:gd name="connsiteX15" fmla="*/ 936625 w 1863725"/>
              <a:gd name="connsiteY15" fmla="*/ 295311 h 569570"/>
              <a:gd name="connsiteX16" fmla="*/ 857250 w 1863725"/>
              <a:gd name="connsiteY16" fmla="*/ 403261 h 569570"/>
              <a:gd name="connsiteX17" fmla="*/ 1009650 w 1863725"/>
              <a:gd name="connsiteY17" fmla="*/ 568361 h 569570"/>
              <a:gd name="connsiteX18" fmla="*/ 1076325 w 1863725"/>
              <a:gd name="connsiteY18" fmla="*/ 311186 h 569570"/>
              <a:gd name="connsiteX19" fmla="*/ 1193800 w 1863725"/>
              <a:gd name="connsiteY19" fmla="*/ 365161 h 569570"/>
              <a:gd name="connsiteX20" fmla="*/ 1228725 w 1863725"/>
              <a:gd name="connsiteY20" fmla="*/ 282611 h 569570"/>
              <a:gd name="connsiteX21" fmla="*/ 1416050 w 1863725"/>
              <a:gd name="connsiteY21" fmla="*/ 533436 h 569570"/>
              <a:gd name="connsiteX22" fmla="*/ 1495425 w 1863725"/>
              <a:gd name="connsiteY22" fmla="*/ 225461 h 569570"/>
              <a:gd name="connsiteX23" fmla="*/ 1708150 w 1863725"/>
              <a:gd name="connsiteY23" fmla="*/ 368336 h 569570"/>
              <a:gd name="connsiteX24" fmla="*/ 1863725 w 1863725"/>
              <a:gd name="connsiteY24" fmla="*/ 349286 h 569570"/>
              <a:gd name="connsiteX0" fmla="*/ 0 w 1863725"/>
              <a:gd name="connsiteY0" fmla="*/ 193711 h 569570"/>
              <a:gd name="connsiteX1" fmla="*/ 76200 w 1863725"/>
              <a:gd name="connsiteY1" fmla="*/ 355636 h 569570"/>
              <a:gd name="connsiteX2" fmla="*/ 288925 w 1863725"/>
              <a:gd name="connsiteY2" fmla="*/ 406436 h 569570"/>
              <a:gd name="connsiteX3" fmla="*/ 476250 w 1863725"/>
              <a:gd name="connsiteY3" fmla="*/ 295311 h 569570"/>
              <a:gd name="connsiteX4" fmla="*/ 482600 w 1863725"/>
              <a:gd name="connsiteY4" fmla="*/ 114336 h 569570"/>
              <a:gd name="connsiteX5" fmla="*/ 349250 w 1863725"/>
              <a:gd name="connsiteY5" fmla="*/ 79411 h 569570"/>
              <a:gd name="connsiteX6" fmla="*/ 263525 w 1863725"/>
              <a:gd name="connsiteY6" fmla="*/ 184186 h 569570"/>
              <a:gd name="connsiteX7" fmla="*/ 311150 w 1863725"/>
              <a:gd name="connsiteY7" fmla="*/ 349286 h 569570"/>
              <a:gd name="connsiteX8" fmla="*/ 441325 w 1863725"/>
              <a:gd name="connsiteY8" fmla="*/ 492161 h 569570"/>
              <a:gd name="connsiteX9" fmla="*/ 615950 w 1863725"/>
              <a:gd name="connsiteY9" fmla="*/ 479461 h 569570"/>
              <a:gd name="connsiteX10" fmla="*/ 641350 w 1863725"/>
              <a:gd name="connsiteY10" fmla="*/ 301661 h 569570"/>
              <a:gd name="connsiteX11" fmla="*/ 812800 w 1863725"/>
              <a:gd name="connsiteY11" fmla="*/ 263561 h 569570"/>
              <a:gd name="connsiteX12" fmla="*/ 854075 w 1863725"/>
              <a:gd name="connsiteY12" fmla="*/ 107986 h 569570"/>
              <a:gd name="connsiteX13" fmla="*/ 974725 w 1863725"/>
              <a:gd name="connsiteY13" fmla="*/ 36 h 569570"/>
              <a:gd name="connsiteX14" fmla="*/ 1104900 w 1863725"/>
              <a:gd name="connsiteY14" fmla="*/ 98461 h 569570"/>
              <a:gd name="connsiteX15" fmla="*/ 936625 w 1863725"/>
              <a:gd name="connsiteY15" fmla="*/ 295311 h 569570"/>
              <a:gd name="connsiteX16" fmla="*/ 857250 w 1863725"/>
              <a:gd name="connsiteY16" fmla="*/ 403261 h 569570"/>
              <a:gd name="connsiteX17" fmla="*/ 1009650 w 1863725"/>
              <a:gd name="connsiteY17" fmla="*/ 568361 h 569570"/>
              <a:gd name="connsiteX18" fmla="*/ 1076325 w 1863725"/>
              <a:gd name="connsiteY18" fmla="*/ 311186 h 569570"/>
              <a:gd name="connsiteX19" fmla="*/ 1193800 w 1863725"/>
              <a:gd name="connsiteY19" fmla="*/ 365161 h 569570"/>
              <a:gd name="connsiteX20" fmla="*/ 1228725 w 1863725"/>
              <a:gd name="connsiteY20" fmla="*/ 282611 h 569570"/>
              <a:gd name="connsiteX21" fmla="*/ 1416050 w 1863725"/>
              <a:gd name="connsiteY21" fmla="*/ 533436 h 569570"/>
              <a:gd name="connsiteX22" fmla="*/ 1495425 w 1863725"/>
              <a:gd name="connsiteY22" fmla="*/ 225461 h 569570"/>
              <a:gd name="connsiteX23" fmla="*/ 1708150 w 1863725"/>
              <a:gd name="connsiteY23" fmla="*/ 368336 h 569570"/>
              <a:gd name="connsiteX24" fmla="*/ 1863725 w 1863725"/>
              <a:gd name="connsiteY24" fmla="*/ 349286 h 569570"/>
              <a:gd name="connsiteX0" fmla="*/ 0 w 1863725"/>
              <a:gd name="connsiteY0" fmla="*/ 193711 h 569570"/>
              <a:gd name="connsiteX1" fmla="*/ 76200 w 1863725"/>
              <a:gd name="connsiteY1" fmla="*/ 355636 h 569570"/>
              <a:gd name="connsiteX2" fmla="*/ 288925 w 1863725"/>
              <a:gd name="connsiteY2" fmla="*/ 406436 h 569570"/>
              <a:gd name="connsiteX3" fmla="*/ 476250 w 1863725"/>
              <a:gd name="connsiteY3" fmla="*/ 295311 h 569570"/>
              <a:gd name="connsiteX4" fmla="*/ 482600 w 1863725"/>
              <a:gd name="connsiteY4" fmla="*/ 114336 h 569570"/>
              <a:gd name="connsiteX5" fmla="*/ 349250 w 1863725"/>
              <a:gd name="connsiteY5" fmla="*/ 79411 h 569570"/>
              <a:gd name="connsiteX6" fmla="*/ 263525 w 1863725"/>
              <a:gd name="connsiteY6" fmla="*/ 184186 h 569570"/>
              <a:gd name="connsiteX7" fmla="*/ 311150 w 1863725"/>
              <a:gd name="connsiteY7" fmla="*/ 349286 h 569570"/>
              <a:gd name="connsiteX8" fmla="*/ 441325 w 1863725"/>
              <a:gd name="connsiteY8" fmla="*/ 492161 h 569570"/>
              <a:gd name="connsiteX9" fmla="*/ 615950 w 1863725"/>
              <a:gd name="connsiteY9" fmla="*/ 479461 h 569570"/>
              <a:gd name="connsiteX10" fmla="*/ 641350 w 1863725"/>
              <a:gd name="connsiteY10" fmla="*/ 301661 h 569570"/>
              <a:gd name="connsiteX11" fmla="*/ 812800 w 1863725"/>
              <a:gd name="connsiteY11" fmla="*/ 263561 h 569570"/>
              <a:gd name="connsiteX12" fmla="*/ 854075 w 1863725"/>
              <a:gd name="connsiteY12" fmla="*/ 107986 h 569570"/>
              <a:gd name="connsiteX13" fmla="*/ 974725 w 1863725"/>
              <a:gd name="connsiteY13" fmla="*/ 36 h 569570"/>
              <a:gd name="connsiteX14" fmla="*/ 1104900 w 1863725"/>
              <a:gd name="connsiteY14" fmla="*/ 98461 h 569570"/>
              <a:gd name="connsiteX15" fmla="*/ 936625 w 1863725"/>
              <a:gd name="connsiteY15" fmla="*/ 295311 h 569570"/>
              <a:gd name="connsiteX16" fmla="*/ 857250 w 1863725"/>
              <a:gd name="connsiteY16" fmla="*/ 403261 h 569570"/>
              <a:gd name="connsiteX17" fmla="*/ 1009650 w 1863725"/>
              <a:gd name="connsiteY17" fmla="*/ 568361 h 569570"/>
              <a:gd name="connsiteX18" fmla="*/ 1076325 w 1863725"/>
              <a:gd name="connsiteY18" fmla="*/ 311186 h 569570"/>
              <a:gd name="connsiteX19" fmla="*/ 1193800 w 1863725"/>
              <a:gd name="connsiteY19" fmla="*/ 365161 h 569570"/>
              <a:gd name="connsiteX20" fmla="*/ 1228725 w 1863725"/>
              <a:gd name="connsiteY20" fmla="*/ 282611 h 569570"/>
              <a:gd name="connsiteX21" fmla="*/ 1416050 w 1863725"/>
              <a:gd name="connsiteY21" fmla="*/ 533436 h 569570"/>
              <a:gd name="connsiteX22" fmla="*/ 1495425 w 1863725"/>
              <a:gd name="connsiteY22" fmla="*/ 225461 h 569570"/>
              <a:gd name="connsiteX23" fmla="*/ 1708150 w 1863725"/>
              <a:gd name="connsiteY23" fmla="*/ 368336 h 569570"/>
              <a:gd name="connsiteX24" fmla="*/ 1863725 w 1863725"/>
              <a:gd name="connsiteY24" fmla="*/ 349286 h 569570"/>
              <a:gd name="connsiteX0" fmla="*/ 0 w 1863725"/>
              <a:gd name="connsiteY0" fmla="*/ 193711 h 569570"/>
              <a:gd name="connsiteX1" fmla="*/ 76200 w 1863725"/>
              <a:gd name="connsiteY1" fmla="*/ 355636 h 569570"/>
              <a:gd name="connsiteX2" fmla="*/ 288925 w 1863725"/>
              <a:gd name="connsiteY2" fmla="*/ 406436 h 569570"/>
              <a:gd name="connsiteX3" fmla="*/ 476250 w 1863725"/>
              <a:gd name="connsiteY3" fmla="*/ 295311 h 569570"/>
              <a:gd name="connsiteX4" fmla="*/ 482600 w 1863725"/>
              <a:gd name="connsiteY4" fmla="*/ 114336 h 569570"/>
              <a:gd name="connsiteX5" fmla="*/ 349250 w 1863725"/>
              <a:gd name="connsiteY5" fmla="*/ 79411 h 569570"/>
              <a:gd name="connsiteX6" fmla="*/ 263525 w 1863725"/>
              <a:gd name="connsiteY6" fmla="*/ 184186 h 569570"/>
              <a:gd name="connsiteX7" fmla="*/ 311150 w 1863725"/>
              <a:gd name="connsiteY7" fmla="*/ 349286 h 569570"/>
              <a:gd name="connsiteX8" fmla="*/ 441325 w 1863725"/>
              <a:gd name="connsiteY8" fmla="*/ 492161 h 569570"/>
              <a:gd name="connsiteX9" fmla="*/ 615950 w 1863725"/>
              <a:gd name="connsiteY9" fmla="*/ 479461 h 569570"/>
              <a:gd name="connsiteX10" fmla="*/ 641350 w 1863725"/>
              <a:gd name="connsiteY10" fmla="*/ 301661 h 569570"/>
              <a:gd name="connsiteX11" fmla="*/ 812800 w 1863725"/>
              <a:gd name="connsiteY11" fmla="*/ 263561 h 569570"/>
              <a:gd name="connsiteX12" fmla="*/ 854075 w 1863725"/>
              <a:gd name="connsiteY12" fmla="*/ 107986 h 569570"/>
              <a:gd name="connsiteX13" fmla="*/ 974725 w 1863725"/>
              <a:gd name="connsiteY13" fmla="*/ 36 h 569570"/>
              <a:gd name="connsiteX14" fmla="*/ 1104900 w 1863725"/>
              <a:gd name="connsiteY14" fmla="*/ 98461 h 569570"/>
              <a:gd name="connsiteX15" fmla="*/ 936625 w 1863725"/>
              <a:gd name="connsiteY15" fmla="*/ 295311 h 569570"/>
              <a:gd name="connsiteX16" fmla="*/ 857250 w 1863725"/>
              <a:gd name="connsiteY16" fmla="*/ 403261 h 569570"/>
              <a:gd name="connsiteX17" fmla="*/ 1009650 w 1863725"/>
              <a:gd name="connsiteY17" fmla="*/ 568361 h 569570"/>
              <a:gd name="connsiteX18" fmla="*/ 1076325 w 1863725"/>
              <a:gd name="connsiteY18" fmla="*/ 311186 h 569570"/>
              <a:gd name="connsiteX19" fmla="*/ 1158875 w 1863725"/>
              <a:gd name="connsiteY19" fmla="*/ 346111 h 569570"/>
              <a:gd name="connsiteX20" fmla="*/ 1228725 w 1863725"/>
              <a:gd name="connsiteY20" fmla="*/ 282611 h 569570"/>
              <a:gd name="connsiteX21" fmla="*/ 1416050 w 1863725"/>
              <a:gd name="connsiteY21" fmla="*/ 533436 h 569570"/>
              <a:gd name="connsiteX22" fmla="*/ 1495425 w 1863725"/>
              <a:gd name="connsiteY22" fmla="*/ 225461 h 569570"/>
              <a:gd name="connsiteX23" fmla="*/ 1708150 w 1863725"/>
              <a:gd name="connsiteY23" fmla="*/ 368336 h 569570"/>
              <a:gd name="connsiteX24" fmla="*/ 1863725 w 1863725"/>
              <a:gd name="connsiteY24" fmla="*/ 349286 h 569570"/>
              <a:gd name="connsiteX0" fmla="*/ 0 w 1863725"/>
              <a:gd name="connsiteY0" fmla="*/ 193711 h 570124"/>
              <a:gd name="connsiteX1" fmla="*/ 76200 w 1863725"/>
              <a:gd name="connsiteY1" fmla="*/ 355636 h 570124"/>
              <a:gd name="connsiteX2" fmla="*/ 288925 w 1863725"/>
              <a:gd name="connsiteY2" fmla="*/ 406436 h 570124"/>
              <a:gd name="connsiteX3" fmla="*/ 476250 w 1863725"/>
              <a:gd name="connsiteY3" fmla="*/ 295311 h 570124"/>
              <a:gd name="connsiteX4" fmla="*/ 482600 w 1863725"/>
              <a:gd name="connsiteY4" fmla="*/ 114336 h 570124"/>
              <a:gd name="connsiteX5" fmla="*/ 349250 w 1863725"/>
              <a:gd name="connsiteY5" fmla="*/ 79411 h 570124"/>
              <a:gd name="connsiteX6" fmla="*/ 263525 w 1863725"/>
              <a:gd name="connsiteY6" fmla="*/ 184186 h 570124"/>
              <a:gd name="connsiteX7" fmla="*/ 311150 w 1863725"/>
              <a:gd name="connsiteY7" fmla="*/ 349286 h 570124"/>
              <a:gd name="connsiteX8" fmla="*/ 441325 w 1863725"/>
              <a:gd name="connsiteY8" fmla="*/ 492161 h 570124"/>
              <a:gd name="connsiteX9" fmla="*/ 615950 w 1863725"/>
              <a:gd name="connsiteY9" fmla="*/ 479461 h 570124"/>
              <a:gd name="connsiteX10" fmla="*/ 641350 w 1863725"/>
              <a:gd name="connsiteY10" fmla="*/ 301661 h 570124"/>
              <a:gd name="connsiteX11" fmla="*/ 812800 w 1863725"/>
              <a:gd name="connsiteY11" fmla="*/ 263561 h 570124"/>
              <a:gd name="connsiteX12" fmla="*/ 854075 w 1863725"/>
              <a:gd name="connsiteY12" fmla="*/ 107986 h 570124"/>
              <a:gd name="connsiteX13" fmla="*/ 974725 w 1863725"/>
              <a:gd name="connsiteY13" fmla="*/ 36 h 570124"/>
              <a:gd name="connsiteX14" fmla="*/ 1104900 w 1863725"/>
              <a:gd name="connsiteY14" fmla="*/ 98461 h 570124"/>
              <a:gd name="connsiteX15" fmla="*/ 936625 w 1863725"/>
              <a:gd name="connsiteY15" fmla="*/ 295311 h 570124"/>
              <a:gd name="connsiteX16" fmla="*/ 857250 w 1863725"/>
              <a:gd name="connsiteY16" fmla="*/ 403261 h 570124"/>
              <a:gd name="connsiteX17" fmla="*/ 1009650 w 1863725"/>
              <a:gd name="connsiteY17" fmla="*/ 568361 h 570124"/>
              <a:gd name="connsiteX18" fmla="*/ 1076325 w 1863725"/>
              <a:gd name="connsiteY18" fmla="*/ 311186 h 570124"/>
              <a:gd name="connsiteX19" fmla="*/ 1158875 w 1863725"/>
              <a:gd name="connsiteY19" fmla="*/ 346111 h 570124"/>
              <a:gd name="connsiteX20" fmla="*/ 1228725 w 1863725"/>
              <a:gd name="connsiteY20" fmla="*/ 282611 h 570124"/>
              <a:gd name="connsiteX21" fmla="*/ 1416050 w 1863725"/>
              <a:gd name="connsiteY21" fmla="*/ 533436 h 570124"/>
              <a:gd name="connsiteX22" fmla="*/ 1495425 w 1863725"/>
              <a:gd name="connsiteY22" fmla="*/ 225461 h 570124"/>
              <a:gd name="connsiteX23" fmla="*/ 1708150 w 1863725"/>
              <a:gd name="connsiteY23" fmla="*/ 368336 h 570124"/>
              <a:gd name="connsiteX24" fmla="*/ 1863725 w 1863725"/>
              <a:gd name="connsiteY24" fmla="*/ 349286 h 570124"/>
              <a:gd name="connsiteX0" fmla="*/ 0 w 1863725"/>
              <a:gd name="connsiteY0" fmla="*/ 193711 h 570124"/>
              <a:gd name="connsiteX1" fmla="*/ 76200 w 1863725"/>
              <a:gd name="connsiteY1" fmla="*/ 355636 h 570124"/>
              <a:gd name="connsiteX2" fmla="*/ 288925 w 1863725"/>
              <a:gd name="connsiteY2" fmla="*/ 406436 h 570124"/>
              <a:gd name="connsiteX3" fmla="*/ 476250 w 1863725"/>
              <a:gd name="connsiteY3" fmla="*/ 295311 h 570124"/>
              <a:gd name="connsiteX4" fmla="*/ 482600 w 1863725"/>
              <a:gd name="connsiteY4" fmla="*/ 114336 h 570124"/>
              <a:gd name="connsiteX5" fmla="*/ 349250 w 1863725"/>
              <a:gd name="connsiteY5" fmla="*/ 79411 h 570124"/>
              <a:gd name="connsiteX6" fmla="*/ 263525 w 1863725"/>
              <a:gd name="connsiteY6" fmla="*/ 184186 h 570124"/>
              <a:gd name="connsiteX7" fmla="*/ 311150 w 1863725"/>
              <a:gd name="connsiteY7" fmla="*/ 349286 h 570124"/>
              <a:gd name="connsiteX8" fmla="*/ 441325 w 1863725"/>
              <a:gd name="connsiteY8" fmla="*/ 492161 h 570124"/>
              <a:gd name="connsiteX9" fmla="*/ 615950 w 1863725"/>
              <a:gd name="connsiteY9" fmla="*/ 479461 h 570124"/>
              <a:gd name="connsiteX10" fmla="*/ 641350 w 1863725"/>
              <a:gd name="connsiteY10" fmla="*/ 301661 h 570124"/>
              <a:gd name="connsiteX11" fmla="*/ 812800 w 1863725"/>
              <a:gd name="connsiteY11" fmla="*/ 263561 h 570124"/>
              <a:gd name="connsiteX12" fmla="*/ 854075 w 1863725"/>
              <a:gd name="connsiteY12" fmla="*/ 107986 h 570124"/>
              <a:gd name="connsiteX13" fmla="*/ 974725 w 1863725"/>
              <a:gd name="connsiteY13" fmla="*/ 36 h 570124"/>
              <a:gd name="connsiteX14" fmla="*/ 1104900 w 1863725"/>
              <a:gd name="connsiteY14" fmla="*/ 98461 h 570124"/>
              <a:gd name="connsiteX15" fmla="*/ 936625 w 1863725"/>
              <a:gd name="connsiteY15" fmla="*/ 295311 h 570124"/>
              <a:gd name="connsiteX16" fmla="*/ 857250 w 1863725"/>
              <a:gd name="connsiteY16" fmla="*/ 403261 h 570124"/>
              <a:gd name="connsiteX17" fmla="*/ 1009650 w 1863725"/>
              <a:gd name="connsiteY17" fmla="*/ 568361 h 570124"/>
              <a:gd name="connsiteX18" fmla="*/ 1076325 w 1863725"/>
              <a:gd name="connsiteY18" fmla="*/ 311186 h 570124"/>
              <a:gd name="connsiteX19" fmla="*/ 1158875 w 1863725"/>
              <a:gd name="connsiteY19" fmla="*/ 346111 h 570124"/>
              <a:gd name="connsiteX20" fmla="*/ 1228725 w 1863725"/>
              <a:gd name="connsiteY20" fmla="*/ 282611 h 570124"/>
              <a:gd name="connsiteX21" fmla="*/ 1416050 w 1863725"/>
              <a:gd name="connsiteY21" fmla="*/ 533436 h 570124"/>
              <a:gd name="connsiteX22" fmla="*/ 1495425 w 1863725"/>
              <a:gd name="connsiteY22" fmla="*/ 225461 h 570124"/>
              <a:gd name="connsiteX23" fmla="*/ 1708150 w 1863725"/>
              <a:gd name="connsiteY23" fmla="*/ 368336 h 570124"/>
              <a:gd name="connsiteX24" fmla="*/ 1863725 w 1863725"/>
              <a:gd name="connsiteY24" fmla="*/ 349286 h 570124"/>
              <a:gd name="connsiteX0" fmla="*/ 0 w 1863725"/>
              <a:gd name="connsiteY0" fmla="*/ 193710 h 569586"/>
              <a:gd name="connsiteX1" fmla="*/ 76200 w 1863725"/>
              <a:gd name="connsiteY1" fmla="*/ 355635 h 569586"/>
              <a:gd name="connsiteX2" fmla="*/ 288925 w 1863725"/>
              <a:gd name="connsiteY2" fmla="*/ 406435 h 569586"/>
              <a:gd name="connsiteX3" fmla="*/ 476250 w 1863725"/>
              <a:gd name="connsiteY3" fmla="*/ 295310 h 569586"/>
              <a:gd name="connsiteX4" fmla="*/ 482600 w 1863725"/>
              <a:gd name="connsiteY4" fmla="*/ 114335 h 569586"/>
              <a:gd name="connsiteX5" fmla="*/ 349250 w 1863725"/>
              <a:gd name="connsiteY5" fmla="*/ 79410 h 569586"/>
              <a:gd name="connsiteX6" fmla="*/ 263525 w 1863725"/>
              <a:gd name="connsiteY6" fmla="*/ 184185 h 569586"/>
              <a:gd name="connsiteX7" fmla="*/ 311150 w 1863725"/>
              <a:gd name="connsiteY7" fmla="*/ 349285 h 569586"/>
              <a:gd name="connsiteX8" fmla="*/ 441325 w 1863725"/>
              <a:gd name="connsiteY8" fmla="*/ 492160 h 569586"/>
              <a:gd name="connsiteX9" fmla="*/ 615950 w 1863725"/>
              <a:gd name="connsiteY9" fmla="*/ 479460 h 569586"/>
              <a:gd name="connsiteX10" fmla="*/ 641350 w 1863725"/>
              <a:gd name="connsiteY10" fmla="*/ 301660 h 569586"/>
              <a:gd name="connsiteX11" fmla="*/ 812800 w 1863725"/>
              <a:gd name="connsiteY11" fmla="*/ 263560 h 569586"/>
              <a:gd name="connsiteX12" fmla="*/ 854075 w 1863725"/>
              <a:gd name="connsiteY12" fmla="*/ 107985 h 569586"/>
              <a:gd name="connsiteX13" fmla="*/ 974725 w 1863725"/>
              <a:gd name="connsiteY13" fmla="*/ 35 h 569586"/>
              <a:gd name="connsiteX14" fmla="*/ 1104900 w 1863725"/>
              <a:gd name="connsiteY14" fmla="*/ 98460 h 569586"/>
              <a:gd name="connsiteX15" fmla="*/ 1006475 w 1863725"/>
              <a:gd name="connsiteY15" fmla="*/ 282610 h 569586"/>
              <a:gd name="connsiteX16" fmla="*/ 857250 w 1863725"/>
              <a:gd name="connsiteY16" fmla="*/ 403260 h 569586"/>
              <a:gd name="connsiteX17" fmla="*/ 1009650 w 1863725"/>
              <a:gd name="connsiteY17" fmla="*/ 568360 h 569586"/>
              <a:gd name="connsiteX18" fmla="*/ 1076325 w 1863725"/>
              <a:gd name="connsiteY18" fmla="*/ 311185 h 569586"/>
              <a:gd name="connsiteX19" fmla="*/ 1158875 w 1863725"/>
              <a:gd name="connsiteY19" fmla="*/ 346110 h 569586"/>
              <a:gd name="connsiteX20" fmla="*/ 1228725 w 1863725"/>
              <a:gd name="connsiteY20" fmla="*/ 282610 h 569586"/>
              <a:gd name="connsiteX21" fmla="*/ 1416050 w 1863725"/>
              <a:gd name="connsiteY21" fmla="*/ 533435 h 569586"/>
              <a:gd name="connsiteX22" fmla="*/ 1495425 w 1863725"/>
              <a:gd name="connsiteY22" fmla="*/ 225460 h 569586"/>
              <a:gd name="connsiteX23" fmla="*/ 1708150 w 1863725"/>
              <a:gd name="connsiteY23" fmla="*/ 368335 h 569586"/>
              <a:gd name="connsiteX24" fmla="*/ 1863725 w 1863725"/>
              <a:gd name="connsiteY24" fmla="*/ 349285 h 569586"/>
              <a:gd name="connsiteX0" fmla="*/ 0 w 1863725"/>
              <a:gd name="connsiteY0" fmla="*/ 194047 h 569923"/>
              <a:gd name="connsiteX1" fmla="*/ 76200 w 1863725"/>
              <a:gd name="connsiteY1" fmla="*/ 355972 h 569923"/>
              <a:gd name="connsiteX2" fmla="*/ 288925 w 1863725"/>
              <a:gd name="connsiteY2" fmla="*/ 406772 h 569923"/>
              <a:gd name="connsiteX3" fmla="*/ 476250 w 1863725"/>
              <a:gd name="connsiteY3" fmla="*/ 295647 h 569923"/>
              <a:gd name="connsiteX4" fmla="*/ 482600 w 1863725"/>
              <a:gd name="connsiteY4" fmla="*/ 114672 h 569923"/>
              <a:gd name="connsiteX5" fmla="*/ 349250 w 1863725"/>
              <a:gd name="connsiteY5" fmla="*/ 79747 h 569923"/>
              <a:gd name="connsiteX6" fmla="*/ 263525 w 1863725"/>
              <a:gd name="connsiteY6" fmla="*/ 184522 h 569923"/>
              <a:gd name="connsiteX7" fmla="*/ 311150 w 1863725"/>
              <a:gd name="connsiteY7" fmla="*/ 349622 h 569923"/>
              <a:gd name="connsiteX8" fmla="*/ 441325 w 1863725"/>
              <a:gd name="connsiteY8" fmla="*/ 492497 h 569923"/>
              <a:gd name="connsiteX9" fmla="*/ 615950 w 1863725"/>
              <a:gd name="connsiteY9" fmla="*/ 479797 h 569923"/>
              <a:gd name="connsiteX10" fmla="*/ 641350 w 1863725"/>
              <a:gd name="connsiteY10" fmla="*/ 301997 h 569923"/>
              <a:gd name="connsiteX11" fmla="*/ 812800 w 1863725"/>
              <a:gd name="connsiteY11" fmla="*/ 263897 h 569923"/>
              <a:gd name="connsiteX12" fmla="*/ 854075 w 1863725"/>
              <a:gd name="connsiteY12" fmla="*/ 108322 h 569923"/>
              <a:gd name="connsiteX13" fmla="*/ 974725 w 1863725"/>
              <a:gd name="connsiteY13" fmla="*/ 372 h 569923"/>
              <a:gd name="connsiteX14" fmla="*/ 1104900 w 1863725"/>
              <a:gd name="connsiteY14" fmla="*/ 98797 h 569923"/>
              <a:gd name="connsiteX15" fmla="*/ 1006475 w 1863725"/>
              <a:gd name="connsiteY15" fmla="*/ 282947 h 569923"/>
              <a:gd name="connsiteX16" fmla="*/ 857250 w 1863725"/>
              <a:gd name="connsiteY16" fmla="*/ 403597 h 569923"/>
              <a:gd name="connsiteX17" fmla="*/ 1009650 w 1863725"/>
              <a:gd name="connsiteY17" fmla="*/ 568697 h 569923"/>
              <a:gd name="connsiteX18" fmla="*/ 1076325 w 1863725"/>
              <a:gd name="connsiteY18" fmla="*/ 311522 h 569923"/>
              <a:gd name="connsiteX19" fmla="*/ 1158875 w 1863725"/>
              <a:gd name="connsiteY19" fmla="*/ 346447 h 569923"/>
              <a:gd name="connsiteX20" fmla="*/ 1228725 w 1863725"/>
              <a:gd name="connsiteY20" fmla="*/ 282947 h 569923"/>
              <a:gd name="connsiteX21" fmla="*/ 1416050 w 1863725"/>
              <a:gd name="connsiteY21" fmla="*/ 533772 h 569923"/>
              <a:gd name="connsiteX22" fmla="*/ 1495425 w 1863725"/>
              <a:gd name="connsiteY22" fmla="*/ 225797 h 569923"/>
              <a:gd name="connsiteX23" fmla="*/ 1708150 w 1863725"/>
              <a:gd name="connsiteY23" fmla="*/ 368672 h 569923"/>
              <a:gd name="connsiteX24" fmla="*/ 1863725 w 1863725"/>
              <a:gd name="connsiteY24" fmla="*/ 349622 h 569923"/>
              <a:gd name="connsiteX0" fmla="*/ 0 w 1863725"/>
              <a:gd name="connsiteY0" fmla="*/ 194047 h 569923"/>
              <a:gd name="connsiteX1" fmla="*/ 76200 w 1863725"/>
              <a:gd name="connsiteY1" fmla="*/ 355972 h 569923"/>
              <a:gd name="connsiteX2" fmla="*/ 288925 w 1863725"/>
              <a:gd name="connsiteY2" fmla="*/ 406772 h 569923"/>
              <a:gd name="connsiteX3" fmla="*/ 476250 w 1863725"/>
              <a:gd name="connsiteY3" fmla="*/ 295647 h 569923"/>
              <a:gd name="connsiteX4" fmla="*/ 482600 w 1863725"/>
              <a:gd name="connsiteY4" fmla="*/ 114672 h 569923"/>
              <a:gd name="connsiteX5" fmla="*/ 349250 w 1863725"/>
              <a:gd name="connsiteY5" fmla="*/ 79747 h 569923"/>
              <a:gd name="connsiteX6" fmla="*/ 263525 w 1863725"/>
              <a:gd name="connsiteY6" fmla="*/ 184522 h 569923"/>
              <a:gd name="connsiteX7" fmla="*/ 311150 w 1863725"/>
              <a:gd name="connsiteY7" fmla="*/ 349622 h 569923"/>
              <a:gd name="connsiteX8" fmla="*/ 441325 w 1863725"/>
              <a:gd name="connsiteY8" fmla="*/ 492497 h 569923"/>
              <a:gd name="connsiteX9" fmla="*/ 615950 w 1863725"/>
              <a:gd name="connsiteY9" fmla="*/ 479797 h 569923"/>
              <a:gd name="connsiteX10" fmla="*/ 641350 w 1863725"/>
              <a:gd name="connsiteY10" fmla="*/ 301997 h 569923"/>
              <a:gd name="connsiteX11" fmla="*/ 812800 w 1863725"/>
              <a:gd name="connsiteY11" fmla="*/ 263897 h 569923"/>
              <a:gd name="connsiteX12" fmla="*/ 854075 w 1863725"/>
              <a:gd name="connsiteY12" fmla="*/ 108322 h 569923"/>
              <a:gd name="connsiteX13" fmla="*/ 974725 w 1863725"/>
              <a:gd name="connsiteY13" fmla="*/ 372 h 569923"/>
              <a:gd name="connsiteX14" fmla="*/ 1104900 w 1863725"/>
              <a:gd name="connsiteY14" fmla="*/ 98797 h 569923"/>
              <a:gd name="connsiteX15" fmla="*/ 1006475 w 1863725"/>
              <a:gd name="connsiteY15" fmla="*/ 282947 h 569923"/>
              <a:gd name="connsiteX16" fmla="*/ 857250 w 1863725"/>
              <a:gd name="connsiteY16" fmla="*/ 403597 h 569923"/>
              <a:gd name="connsiteX17" fmla="*/ 1009650 w 1863725"/>
              <a:gd name="connsiteY17" fmla="*/ 568697 h 569923"/>
              <a:gd name="connsiteX18" fmla="*/ 1076325 w 1863725"/>
              <a:gd name="connsiteY18" fmla="*/ 311522 h 569923"/>
              <a:gd name="connsiteX19" fmla="*/ 1158875 w 1863725"/>
              <a:gd name="connsiteY19" fmla="*/ 346447 h 569923"/>
              <a:gd name="connsiteX20" fmla="*/ 1228725 w 1863725"/>
              <a:gd name="connsiteY20" fmla="*/ 282947 h 569923"/>
              <a:gd name="connsiteX21" fmla="*/ 1416050 w 1863725"/>
              <a:gd name="connsiteY21" fmla="*/ 533772 h 569923"/>
              <a:gd name="connsiteX22" fmla="*/ 1495425 w 1863725"/>
              <a:gd name="connsiteY22" fmla="*/ 225797 h 569923"/>
              <a:gd name="connsiteX23" fmla="*/ 1708150 w 1863725"/>
              <a:gd name="connsiteY23" fmla="*/ 368672 h 569923"/>
              <a:gd name="connsiteX24" fmla="*/ 1863725 w 1863725"/>
              <a:gd name="connsiteY24" fmla="*/ 349622 h 569923"/>
              <a:gd name="connsiteX0" fmla="*/ 0 w 1863725"/>
              <a:gd name="connsiteY0" fmla="*/ 194047 h 569923"/>
              <a:gd name="connsiteX1" fmla="*/ 76200 w 1863725"/>
              <a:gd name="connsiteY1" fmla="*/ 355972 h 569923"/>
              <a:gd name="connsiteX2" fmla="*/ 288925 w 1863725"/>
              <a:gd name="connsiteY2" fmla="*/ 406772 h 569923"/>
              <a:gd name="connsiteX3" fmla="*/ 476250 w 1863725"/>
              <a:gd name="connsiteY3" fmla="*/ 295647 h 569923"/>
              <a:gd name="connsiteX4" fmla="*/ 482600 w 1863725"/>
              <a:gd name="connsiteY4" fmla="*/ 114672 h 569923"/>
              <a:gd name="connsiteX5" fmla="*/ 349250 w 1863725"/>
              <a:gd name="connsiteY5" fmla="*/ 79747 h 569923"/>
              <a:gd name="connsiteX6" fmla="*/ 263525 w 1863725"/>
              <a:gd name="connsiteY6" fmla="*/ 184522 h 569923"/>
              <a:gd name="connsiteX7" fmla="*/ 311150 w 1863725"/>
              <a:gd name="connsiteY7" fmla="*/ 349622 h 569923"/>
              <a:gd name="connsiteX8" fmla="*/ 441325 w 1863725"/>
              <a:gd name="connsiteY8" fmla="*/ 492497 h 569923"/>
              <a:gd name="connsiteX9" fmla="*/ 615950 w 1863725"/>
              <a:gd name="connsiteY9" fmla="*/ 479797 h 569923"/>
              <a:gd name="connsiteX10" fmla="*/ 641350 w 1863725"/>
              <a:gd name="connsiteY10" fmla="*/ 301997 h 569923"/>
              <a:gd name="connsiteX11" fmla="*/ 812800 w 1863725"/>
              <a:gd name="connsiteY11" fmla="*/ 263897 h 569923"/>
              <a:gd name="connsiteX12" fmla="*/ 854075 w 1863725"/>
              <a:gd name="connsiteY12" fmla="*/ 108322 h 569923"/>
              <a:gd name="connsiteX13" fmla="*/ 974725 w 1863725"/>
              <a:gd name="connsiteY13" fmla="*/ 372 h 569923"/>
              <a:gd name="connsiteX14" fmla="*/ 1104900 w 1863725"/>
              <a:gd name="connsiteY14" fmla="*/ 98797 h 569923"/>
              <a:gd name="connsiteX15" fmla="*/ 1006475 w 1863725"/>
              <a:gd name="connsiteY15" fmla="*/ 282947 h 569923"/>
              <a:gd name="connsiteX16" fmla="*/ 857250 w 1863725"/>
              <a:gd name="connsiteY16" fmla="*/ 403597 h 569923"/>
              <a:gd name="connsiteX17" fmla="*/ 1009650 w 1863725"/>
              <a:gd name="connsiteY17" fmla="*/ 568697 h 569923"/>
              <a:gd name="connsiteX18" fmla="*/ 1076325 w 1863725"/>
              <a:gd name="connsiteY18" fmla="*/ 311522 h 569923"/>
              <a:gd name="connsiteX19" fmla="*/ 1158875 w 1863725"/>
              <a:gd name="connsiteY19" fmla="*/ 346447 h 569923"/>
              <a:gd name="connsiteX20" fmla="*/ 1228725 w 1863725"/>
              <a:gd name="connsiteY20" fmla="*/ 282947 h 569923"/>
              <a:gd name="connsiteX21" fmla="*/ 1416050 w 1863725"/>
              <a:gd name="connsiteY21" fmla="*/ 533772 h 569923"/>
              <a:gd name="connsiteX22" fmla="*/ 1495425 w 1863725"/>
              <a:gd name="connsiteY22" fmla="*/ 225797 h 569923"/>
              <a:gd name="connsiteX23" fmla="*/ 1708150 w 1863725"/>
              <a:gd name="connsiteY23" fmla="*/ 368672 h 569923"/>
              <a:gd name="connsiteX24" fmla="*/ 1863725 w 1863725"/>
              <a:gd name="connsiteY24" fmla="*/ 349622 h 569923"/>
              <a:gd name="connsiteX0" fmla="*/ 0 w 1863725"/>
              <a:gd name="connsiteY0" fmla="*/ 194047 h 571062"/>
              <a:gd name="connsiteX1" fmla="*/ 76200 w 1863725"/>
              <a:gd name="connsiteY1" fmla="*/ 355972 h 571062"/>
              <a:gd name="connsiteX2" fmla="*/ 288925 w 1863725"/>
              <a:gd name="connsiteY2" fmla="*/ 406772 h 571062"/>
              <a:gd name="connsiteX3" fmla="*/ 476250 w 1863725"/>
              <a:gd name="connsiteY3" fmla="*/ 295647 h 571062"/>
              <a:gd name="connsiteX4" fmla="*/ 482600 w 1863725"/>
              <a:gd name="connsiteY4" fmla="*/ 114672 h 571062"/>
              <a:gd name="connsiteX5" fmla="*/ 349250 w 1863725"/>
              <a:gd name="connsiteY5" fmla="*/ 79747 h 571062"/>
              <a:gd name="connsiteX6" fmla="*/ 263525 w 1863725"/>
              <a:gd name="connsiteY6" fmla="*/ 184522 h 571062"/>
              <a:gd name="connsiteX7" fmla="*/ 311150 w 1863725"/>
              <a:gd name="connsiteY7" fmla="*/ 349622 h 571062"/>
              <a:gd name="connsiteX8" fmla="*/ 441325 w 1863725"/>
              <a:gd name="connsiteY8" fmla="*/ 492497 h 571062"/>
              <a:gd name="connsiteX9" fmla="*/ 615950 w 1863725"/>
              <a:gd name="connsiteY9" fmla="*/ 479797 h 571062"/>
              <a:gd name="connsiteX10" fmla="*/ 641350 w 1863725"/>
              <a:gd name="connsiteY10" fmla="*/ 301997 h 571062"/>
              <a:gd name="connsiteX11" fmla="*/ 812800 w 1863725"/>
              <a:gd name="connsiteY11" fmla="*/ 263897 h 571062"/>
              <a:gd name="connsiteX12" fmla="*/ 854075 w 1863725"/>
              <a:gd name="connsiteY12" fmla="*/ 108322 h 571062"/>
              <a:gd name="connsiteX13" fmla="*/ 974725 w 1863725"/>
              <a:gd name="connsiteY13" fmla="*/ 372 h 571062"/>
              <a:gd name="connsiteX14" fmla="*/ 1104900 w 1863725"/>
              <a:gd name="connsiteY14" fmla="*/ 98797 h 571062"/>
              <a:gd name="connsiteX15" fmla="*/ 1006475 w 1863725"/>
              <a:gd name="connsiteY15" fmla="*/ 282947 h 571062"/>
              <a:gd name="connsiteX16" fmla="*/ 857250 w 1863725"/>
              <a:gd name="connsiteY16" fmla="*/ 403597 h 571062"/>
              <a:gd name="connsiteX17" fmla="*/ 1009650 w 1863725"/>
              <a:gd name="connsiteY17" fmla="*/ 568697 h 571062"/>
              <a:gd name="connsiteX18" fmla="*/ 1076325 w 1863725"/>
              <a:gd name="connsiteY18" fmla="*/ 311522 h 571062"/>
              <a:gd name="connsiteX19" fmla="*/ 1158875 w 1863725"/>
              <a:gd name="connsiteY19" fmla="*/ 346447 h 571062"/>
              <a:gd name="connsiteX20" fmla="*/ 1228725 w 1863725"/>
              <a:gd name="connsiteY20" fmla="*/ 282947 h 571062"/>
              <a:gd name="connsiteX21" fmla="*/ 1416050 w 1863725"/>
              <a:gd name="connsiteY21" fmla="*/ 533772 h 571062"/>
              <a:gd name="connsiteX22" fmla="*/ 1495425 w 1863725"/>
              <a:gd name="connsiteY22" fmla="*/ 225797 h 571062"/>
              <a:gd name="connsiteX23" fmla="*/ 1708150 w 1863725"/>
              <a:gd name="connsiteY23" fmla="*/ 368672 h 571062"/>
              <a:gd name="connsiteX24" fmla="*/ 1863725 w 1863725"/>
              <a:gd name="connsiteY24" fmla="*/ 349622 h 571062"/>
              <a:gd name="connsiteX0" fmla="*/ 0 w 1863725"/>
              <a:gd name="connsiteY0" fmla="*/ 194047 h 582467"/>
              <a:gd name="connsiteX1" fmla="*/ 76200 w 1863725"/>
              <a:gd name="connsiteY1" fmla="*/ 355972 h 582467"/>
              <a:gd name="connsiteX2" fmla="*/ 288925 w 1863725"/>
              <a:gd name="connsiteY2" fmla="*/ 406772 h 582467"/>
              <a:gd name="connsiteX3" fmla="*/ 476250 w 1863725"/>
              <a:gd name="connsiteY3" fmla="*/ 295647 h 582467"/>
              <a:gd name="connsiteX4" fmla="*/ 482600 w 1863725"/>
              <a:gd name="connsiteY4" fmla="*/ 114672 h 582467"/>
              <a:gd name="connsiteX5" fmla="*/ 349250 w 1863725"/>
              <a:gd name="connsiteY5" fmla="*/ 79747 h 582467"/>
              <a:gd name="connsiteX6" fmla="*/ 263525 w 1863725"/>
              <a:gd name="connsiteY6" fmla="*/ 184522 h 582467"/>
              <a:gd name="connsiteX7" fmla="*/ 311150 w 1863725"/>
              <a:gd name="connsiteY7" fmla="*/ 349622 h 582467"/>
              <a:gd name="connsiteX8" fmla="*/ 441325 w 1863725"/>
              <a:gd name="connsiteY8" fmla="*/ 492497 h 582467"/>
              <a:gd name="connsiteX9" fmla="*/ 615950 w 1863725"/>
              <a:gd name="connsiteY9" fmla="*/ 479797 h 582467"/>
              <a:gd name="connsiteX10" fmla="*/ 641350 w 1863725"/>
              <a:gd name="connsiteY10" fmla="*/ 301997 h 582467"/>
              <a:gd name="connsiteX11" fmla="*/ 812800 w 1863725"/>
              <a:gd name="connsiteY11" fmla="*/ 263897 h 582467"/>
              <a:gd name="connsiteX12" fmla="*/ 854075 w 1863725"/>
              <a:gd name="connsiteY12" fmla="*/ 108322 h 582467"/>
              <a:gd name="connsiteX13" fmla="*/ 974725 w 1863725"/>
              <a:gd name="connsiteY13" fmla="*/ 372 h 582467"/>
              <a:gd name="connsiteX14" fmla="*/ 1104900 w 1863725"/>
              <a:gd name="connsiteY14" fmla="*/ 98797 h 582467"/>
              <a:gd name="connsiteX15" fmla="*/ 1006475 w 1863725"/>
              <a:gd name="connsiteY15" fmla="*/ 282947 h 582467"/>
              <a:gd name="connsiteX16" fmla="*/ 857250 w 1863725"/>
              <a:gd name="connsiteY16" fmla="*/ 403597 h 582467"/>
              <a:gd name="connsiteX17" fmla="*/ 1009650 w 1863725"/>
              <a:gd name="connsiteY17" fmla="*/ 568697 h 582467"/>
              <a:gd name="connsiteX18" fmla="*/ 1076325 w 1863725"/>
              <a:gd name="connsiteY18" fmla="*/ 311522 h 582467"/>
              <a:gd name="connsiteX19" fmla="*/ 1158875 w 1863725"/>
              <a:gd name="connsiteY19" fmla="*/ 346447 h 582467"/>
              <a:gd name="connsiteX20" fmla="*/ 1228725 w 1863725"/>
              <a:gd name="connsiteY20" fmla="*/ 282947 h 582467"/>
              <a:gd name="connsiteX21" fmla="*/ 1416050 w 1863725"/>
              <a:gd name="connsiteY21" fmla="*/ 533772 h 582467"/>
              <a:gd name="connsiteX22" fmla="*/ 1495425 w 1863725"/>
              <a:gd name="connsiteY22" fmla="*/ 225797 h 582467"/>
              <a:gd name="connsiteX23" fmla="*/ 1708150 w 1863725"/>
              <a:gd name="connsiteY23" fmla="*/ 368672 h 582467"/>
              <a:gd name="connsiteX24" fmla="*/ 1863725 w 1863725"/>
              <a:gd name="connsiteY24" fmla="*/ 349622 h 58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863725" h="582467">
                <a:moveTo>
                  <a:pt x="0" y="194047"/>
                </a:moveTo>
                <a:cubicBezTo>
                  <a:pt x="14023" y="257282"/>
                  <a:pt x="28046" y="320518"/>
                  <a:pt x="76200" y="355972"/>
                </a:cubicBezTo>
                <a:cubicBezTo>
                  <a:pt x="124354" y="391426"/>
                  <a:pt x="222250" y="416826"/>
                  <a:pt x="288925" y="406772"/>
                </a:cubicBezTo>
                <a:cubicBezTo>
                  <a:pt x="355600" y="396718"/>
                  <a:pt x="443971" y="344330"/>
                  <a:pt x="476250" y="295647"/>
                </a:cubicBezTo>
                <a:cubicBezTo>
                  <a:pt x="508529" y="246964"/>
                  <a:pt x="503767" y="150655"/>
                  <a:pt x="482600" y="114672"/>
                </a:cubicBezTo>
                <a:cubicBezTo>
                  <a:pt x="461433" y="78689"/>
                  <a:pt x="385762" y="68105"/>
                  <a:pt x="349250" y="79747"/>
                </a:cubicBezTo>
                <a:cubicBezTo>
                  <a:pt x="312738" y="91389"/>
                  <a:pt x="269875" y="139543"/>
                  <a:pt x="263525" y="184522"/>
                </a:cubicBezTo>
                <a:cubicBezTo>
                  <a:pt x="257175" y="229501"/>
                  <a:pt x="281517" y="298293"/>
                  <a:pt x="311150" y="349622"/>
                </a:cubicBezTo>
                <a:cubicBezTo>
                  <a:pt x="340783" y="400951"/>
                  <a:pt x="390525" y="470801"/>
                  <a:pt x="441325" y="492497"/>
                </a:cubicBezTo>
                <a:cubicBezTo>
                  <a:pt x="492125" y="514193"/>
                  <a:pt x="582613" y="511547"/>
                  <a:pt x="615950" y="479797"/>
                </a:cubicBezTo>
                <a:cubicBezTo>
                  <a:pt x="649287" y="448047"/>
                  <a:pt x="608542" y="337980"/>
                  <a:pt x="641350" y="301997"/>
                </a:cubicBezTo>
                <a:cubicBezTo>
                  <a:pt x="674158" y="266014"/>
                  <a:pt x="777346" y="296176"/>
                  <a:pt x="812800" y="263897"/>
                </a:cubicBezTo>
                <a:cubicBezTo>
                  <a:pt x="848254" y="231618"/>
                  <a:pt x="842963" y="209393"/>
                  <a:pt x="854075" y="108322"/>
                </a:cubicBezTo>
                <a:cubicBezTo>
                  <a:pt x="865187" y="7251"/>
                  <a:pt x="932921" y="1959"/>
                  <a:pt x="974725" y="372"/>
                </a:cubicBezTo>
                <a:cubicBezTo>
                  <a:pt x="1016529" y="-1215"/>
                  <a:pt x="1096433" y="-2274"/>
                  <a:pt x="1104900" y="98797"/>
                </a:cubicBezTo>
                <a:cubicBezTo>
                  <a:pt x="1113367" y="199868"/>
                  <a:pt x="1063625" y="225797"/>
                  <a:pt x="1006475" y="282947"/>
                </a:cubicBezTo>
                <a:cubicBezTo>
                  <a:pt x="949325" y="340097"/>
                  <a:pt x="878946" y="282947"/>
                  <a:pt x="857250" y="403597"/>
                </a:cubicBezTo>
                <a:cubicBezTo>
                  <a:pt x="835554" y="524247"/>
                  <a:pt x="919163" y="618968"/>
                  <a:pt x="1009650" y="568697"/>
                </a:cubicBezTo>
                <a:cubicBezTo>
                  <a:pt x="1100137" y="518426"/>
                  <a:pt x="1051454" y="348564"/>
                  <a:pt x="1076325" y="311522"/>
                </a:cubicBezTo>
                <a:cubicBezTo>
                  <a:pt x="1101196" y="274480"/>
                  <a:pt x="1133475" y="351209"/>
                  <a:pt x="1158875" y="346447"/>
                </a:cubicBezTo>
                <a:cubicBezTo>
                  <a:pt x="1184275" y="341685"/>
                  <a:pt x="1185863" y="251726"/>
                  <a:pt x="1228725" y="282947"/>
                </a:cubicBezTo>
                <a:cubicBezTo>
                  <a:pt x="1271588" y="314168"/>
                  <a:pt x="1317625" y="568697"/>
                  <a:pt x="1416050" y="533772"/>
                </a:cubicBezTo>
                <a:cubicBezTo>
                  <a:pt x="1514475" y="498847"/>
                  <a:pt x="1446742" y="253314"/>
                  <a:pt x="1495425" y="225797"/>
                </a:cubicBezTo>
                <a:cubicBezTo>
                  <a:pt x="1544108" y="198280"/>
                  <a:pt x="1624542" y="363910"/>
                  <a:pt x="1708150" y="368672"/>
                </a:cubicBezTo>
                <a:cubicBezTo>
                  <a:pt x="1791758" y="373434"/>
                  <a:pt x="1796521" y="353855"/>
                  <a:pt x="1863725" y="349622"/>
                </a:cubicBezTo>
              </a:path>
            </a:pathLst>
          </a:custGeom>
          <a:noFill/>
          <a:ln w="38100" cap="rnd">
            <a:solidFill>
              <a:schemeClr val="accent3"/>
            </a:solidFill>
            <a:prstDash val="sysDash"/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9E663439-F563-452C-B583-2E7FE7F90E9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4990" y="2428464"/>
            <a:ext cx="2237720" cy="1190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35678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2CCAB-509C-4FAD-BBE7-8FCD919AB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Plasticity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more </a:t>
            </a:r>
            <a:r>
              <a:rPr lang="fr-FR" dirty="0" err="1"/>
              <a:t>than</a:t>
            </a:r>
            <a:r>
              <a:rPr lang="fr-FR" dirty="0"/>
              <a:t> ISV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7505F-B63A-46CA-AEEC-60BFF0D8D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Need to look at the process (</a:t>
            </a:r>
            <a:r>
              <a:rPr lang="fr-FR" dirty="0" err="1"/>
              <a:t>even</a:t>
            </a:r>
            <a:r>
              <a:rPr lang="fr-FR" dirty="0"/>
              <a:t> if not PP)</a:t>
            </a:r>
          </a:p>
          <a:p>
            <a:r>
              <a:rPr lang="fr-FR" dirty="0"/>
              <a:t>Niche </a:t>
            </a:r>
            <a:r>
              <a:rPr lang="fr-FR" dirty="0" err="1"/>
              <a:t>widdening</a:t>
            </a:r>
            <a:r>
              <a:rPr lang="fr-FR" dirty="0"/>
              <a:t> and </a:t>
            </a:r>
            <a:r>
              <a:rPr lang="fr-FR" dirty="0" err="1"/>
              <a:t>competition</a:t>
            </a:r>
            <a:r>
              <a:rPr lang="fr-FR" dirty="0"/>
              <a:t> </a:t>
            </a:r>
            <a:r>
              <a:rPr lang="fr-FR" dirty="0" err="1"/>
              <a:t>reduction</a:t>
            </a:r>
            <a:endParaRPr lang="fr-FR" dirty="0"/>
          </a:p>
          <a:p>
            <a:r>
              <a:rPr lang="fr-FR" dirty="0"/>
              <a:t>Challenge </a:t>
            </a:r>
            <a:r>
              <a:rPr lang="fr-FR" dirty="0" err="1"/>
              <a:t>strong</a:t>
            </a:r>
            <a:r>
              <a:rPr lang="fr-FR" dirty="0"/>
              <a:t> </a:t>
            </a:r>
            <a:r>
              <a:rPr lang="fr-FR" dirty="0" err="1"/>
              <a:t>hypotheses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229442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2CCAB-509C-4FAD-BBE7-8FCD919AB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To go </a:t>
            </a:r>
            <a:r>
              <a:rPr lang="fr-FR" dirty="0" err="1"/>
              <a:t>beyond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7505F-B63A-46CA-AEEC-60BFF0D8D85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 err="1"/>
              <a:t>Better</a:t>
            </a:r>
            <a:r>
              <a:rPr lang="fr-FR" dirty="0"/>
              <a:t> calibration to </a:t>
            </a:r>
            <a:r>
              <a:rPr lang="fr-FR" dirty="0" err="1"/>
              <a:t>confirm</a:t>
            </a:r>
            <a:r>
              <a:rPr lang="fr-FR" dirty="0"/>
              <a:t> </a:t>
            </a:r>
            <a:r>
              <a:rPr lang="fr-FR" dirty="0" err="1"/>
              <a:t>results</a:t>
            </a:r>
            <a:endParaRPr lang="fr-FR" dirty="0"/>
          </a:p>
          <a:p>
            <a:r>
              <a:rPr lang="fr-FR" dirty="0"/>
              <a:t>Explore the </a:t>
            </a:r>
            <a:r>
              <a:rPr lang="fr-FR" dirty="0" err="1"/>
              <a:t>plasticity</a:t>
            </a:r>
            <a:r>
              <a:rPr lang="fr-FR" dirty="0"/>
              <a:t> as a </a:t>
            </a:r>
            <a:r>
              <a:rPr lang="fr-FR" dirty="0" err="1"/>
              <a:t>strategy</a:t>
            </a:r>
            <a:endParaRPr lang="fr-FR" dirty="0"/>
          </a:p>
          <a:p>
            <a:r>
              <a:rPr lang="fr-FR" dirty="0" err="1"/>
              <a:t>Climate</a:t>
            </a:r>
            <a:r>
              <a:rPr lang="fr-FR" dirty="0"/>
              <a:t> scenarios</a:t>
            </a:r>
          </a:p>
          <a:p>
            <a:r>
              <a:rPr lang="fr-FR" dirty="0"/>
              <a:t>Management and perturbations</a:t>
            </a:r>
          </a:p>
          <a:p>
            <a:r>
              <a:rPr lang="fr-FR" dirty="0" err="1"/>
              <a:t>Stability</a:t>
            </a:r>
            <a:r>
              <a:rPr lang="fr-FR" dirty="0"/>
              <a:t>/</a:t>
            </a:r>
            <a:r>
              <a:rPr lang="fr-FR" dirty="0" err="1"/>
              <a:t>invasibility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68E6-2692-4F39-BE58-FFB8F27545B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/>
              <a:t>New </a:t>
            </a:r>
            <a:r>
              <a:rPr lang="fr-FR" dirty="0" err="1"/>
              <a:t>forms</a:t>
            </a:r>
            <a:r>
              <a:rPr lang="fr-FR" dirty="0"/>
              <a:t> of </a:t>
            </a:r>
            <a:r>
              <a:rPr lang="fr-FR" dirty="0" err="1"/>
              <a:t>plasticity</a:t>
            </a:r>
            <a:endParaRPr lang="fr-FR" dirty="0"/>
          </a:p>
          <a:p>
            <a:r>
              <a:rPr lang="fr-FR" dirty="0"/>
              <a:t>+ exploration of </a:t>
            </a:r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strategy</a:t>
            </a:r>
            <a:r>
              <a:rPr lang="fr-FR" dirty="0"/>
              <a:t> axis (reproduction, </a:t>
            </a:r>
            <a:r>
              <a:rPr lang="fr-FR" dirty="0" err="1"/>
              <a:t>frost</a:t>
            </a:r>
            <a:r>
              <a:rPr lang="fr-FR" dirty="0"/>
              <a:t> </a:t>
            </a:r>
            <a:r>
              <a:rPr lang="fr-FR" dirty="0" err="1"/>
              <a:t>resistance</a:t>
            </a:r>
            <a:r>
              <a:rPr lang="fr-FR" dirty="0"/>
              <a:t>)</a:t>
            </a:r>
          </a:p>
          <a:p>
            <a:pPr marL="0" indent="0">
              <a:buNone/>
            </a:pPr>
            <a:r>
              <a:rPr lang="fr-FR" dirty="0">
                <a:sym typeface="Wingdings" panose="05000000000000000000" pitchFamily="2" charset="2"/>
              </a:rPr>
              <a:t>	 Multi-</a:t>
            </a:r>
            <a:r>
              <a:rPr lang="fr-FR" dirty="0" err="1">
                <a:sym typeface="Wingdings" panose="05000000000000000000" pitchFamily="2" charset="2"/>
              </a:rPr>
              <a:t>risk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plasticity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framework</a:t>
            </a:r>
            <a:endParaRPr lang="fr-FR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fr-FR" dirty="0">
              <a:sym typeface="Wingdings" panose="05000000000000000000" pitchFamily="2" charset="2"/>
            </a:endParaRPr>
          </a:p>
          <a:p>
            <a:r>
              <a:rPr lang="fr-FR" dirty="0" err="1">
                <a:sym typeface="Wingdings" panose="05000000000000000000" pitchFamily="2" charset="2"/>
              </a:rPr>
              <a:t>Epigenetics</a:t>
            </a:r>
            <a:endParaRPr lang="fr-FR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61916767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AEE70-512E-4FAE-9C1F-FEE24E234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Thank</a:t>
            </a:r>
            <a:r>
              <a:rPr lang="fr-FR" dirty="0"/>
              <a:t> </a:t>
            </a:r>
            <a:r>
              <a:rPr lang="fr-FR" dirty="0" err="1"/>
              <a:t>you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78ADC58-97A0-4D67-8F46-31B8D820E8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247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A2470-20B4-41F9-AE4C-2E0D6209D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Models</a:t>
            </a:r>
            <a:r>
              <a:rPr lang="fr-FR" dirty="0"/>
              <a:t> to </a:t>
            </a:r>
            <a:r>
              <a:rPr lang="fr-FR" dirty="0" err="1"/>
              <a:t>understand</a:t>
            </a:r>
            <a:r>
              <a:rPr lang="fr-FR" dirty="0"/>
              <a:t> and </a:t>
            </a:r>
            <a:r>
              <a:rPr lang="fr-FR" dirty="0" err="1"/>
              <a:t>predict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77155F-5A98-4240-8C96-A8A63995A9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45744" y="2207491"/>
            <a:ext cx="4721341" cy="4285384"/>
          </a:xfrm>
        </p:spPr>
        <p:txBody>
          <a:bodyPr>
            <a:normAutofit/>
          </a:bodyPr>
          <a:lstStyle/>
          <a:p>
            <a:r>
              <a:rPr lang="fr-FR" dirty="0" err="1"/>
              <a:t>Understanding</a:t>
            </a:r>
            <a:r>
              <a:rPr lang="fr-FR" dirty="0"/>
              <a:t> by </a:t>
            </a:r>
            <a:r>
              <a:rPr lang="fr-FR" dirty="0" err="1"/>
              <a:t>explaining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Emerging</a:t>
            </a:r>
            <a:r>
              <a:rPr lang="fr-FR" dirty="0"/>
              <a:t> </a:t>
            </a:r>
            <a:r>
              <a:rPr lang="fr-FR" dirty="0" err="1"/>
              <a:t>behaviour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Allow</a:t>
            </a:r>
            <a:r>
              <a:rPr lang="fr-FR" dirty="0"/>
              <a:t> </a:t>
            </a:r>
            <a:r>
              <a:rPr lang="fr-FR" dirty="0" err="1"/>
              <a:t>exrtapolations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Experiment</a:t>
            </a:r>
            <a:r>
              <a:rPr lang="fr-FR" dirty="0"/>
              <a:t> at </a:t>
            </a:r>
            <a:r>
              <a:rPr lang="fr-FR" dirty="0" err="1"/>
              <a:t>low</a:t>
            </a:r>
            <a:r>
              <a:rPr lang="fr-FR" dirty="0"/>
              <a:t> </a:t>
            </a:r>
            <a:r>
              <a:rPr lang="fr-FR" dirty="0" err="1"/>
              <a:t>cost</a:t>
            </a:r>
            <a:endParaRPr lang="en-GB" dirty="0"/>
          </a:p>
        </p:txBody>
      </p:sp>
      <p:pic>
        <p:nvPicPr>
          <p:cNvPr id="2050" name="Picture 2" descr="http://leapietrzyk.myblog.arts.ac.uk/files/2017/11/921ee928e83556418042f9e508c9bbf3.jpg">
            <a:extLst>
              <a:ext uri="{FF2B5EF4-FFF2-40B4-BE49-F238E27FC236}">
                <a16:creationId xmlns:a16="http://schemas.microsoft.com/office/drawing/2014/main" id="{361935D1-F79D-4EE9-972A-77EA3A4658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4" t="1986" r="1768" b="4007"/>
          <a:stretch/>
        </p:blipFill>
        <p:spPr bwMode="auto">
          <a:xfrm>
            <a:off x="238589" y="2053244"/>
            <a:ext cx="6262300" cy="4562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6441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691DC-6D50-4C12-BE0F-4AF79369B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dirty="0"/>
              <a:t>A gap to </a:t>
            </a:r>
            <a:r>
              <a:rPr lang="fr-FR" dirty="0" err="1"/>
              <a:t>fill</a:t>
            </a:r>
            <a:endParaRPr lang="en-GB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D131F3D-C5C6-44B9-B0BB-CE7318A69AC0}"/>
              </a:ext>
            </a:extLst>
          </p:cNvPr>
          <p:cNvGrpSpPr/>
          <p:nvPr/>
        </p:nvGrpSpPr>
        <p:grpSpPr>
          <a:xfrm>
            <a:off x="3607763" y="1533468"/>
            <a:ext cx="8321001" cy="4642888"/>
            <a:chOff x="3782330" y="1874290"/>
            <a:chExt cx="8321001" cy="4642888"/>
          </a:xfrm>
        </p:grpSpPr>
        <p:cxnSp>
          <p:nvCxnSpPr>
            <p:cNvPr id="5" name="Connecteur droit avec flèche 4">
              <a:extLst>
                <a:ext uri="{FF2B5EF4-FFF2-40B4-BE49-F238E27FC236}">
                  <a16:creationId xmlns:a16="http://schemas.microsoft.com/office/drawing/2014/main" id="{932D628D-C691-4FA6-A412-398B44F09F25}"/>
                </a:ext>
              </a:extLst>
            </p:cNvPr>
            <p:cNvCxnSpPr>
              <a:cxnSpLocks/>
            </p:cNvCxnSpPr>
            <p:nvPr/>
          </p:nvCxnSpPr>
          <p:spPr>
            <a:xfrm>
              <a:off x="4181302" y="4513915"/>
              <a:ext cx="7922029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4867EFF0-45F3-4306-907E-0B04970BCE17}"/>
                </a:ext>
              </a:extLst>
            </p:cNvPr>
            <p:cNvSpPr txBox="1"/>
            <p:nvPr/>
          </p:nvSpPr>
          <p:spPr>
            <a:xfrm>
              <a:off x="3961588" y="4081867"/>
              <a:ext cx="13713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/>
                <a:t>Molécular</a:t>
              </a:r>
              <a:endParaRPr lang="fr-FR" dirty="0"/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AE9F119C-CA12-473A-824D-F630CE4571AC}"/>
                </a:ext>
              </a:extLst>
            </p:cNvPr>
            <p:cNvSpPr txBox="1"/>
            <p:nvPr/>
          </p:nvSpPr>
          <p:spPr>
            <a:xfrm>
              <a:off x="5297528" y="4081867"/>
              <a:ext cx="15121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/>
                <a:t>Organ</a:t>
              </a:r>
              <a:endParaRPr lang="fr-FR" dirty="0"/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785E193F-753B-4FB9-90D9-C4B8ED479D19}"/>
                </a:ext>
              </a:extLst>
            </p:cNvPr>
            <p:cNvSpPr txBox="1"/>
            <p:nvPr/>
          </p:nvSpPr>
          <p:spPr>
            <a:xfrm>
              <a:off x="6949440" y="4081867"/>
              <a:ext cx="11961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/>
                <a:t>Individual</a:t>
              </a:r>
              <a:endParaRPr lang="fr-FR" dirty="0"/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8A6DEF72-97B3-488D-A651-D754E8361694}"/>
                </a:ext>
              </a:extLst>
            </p:cNvPr>
            <p:cNvSpPr txBox="1"/>
            <p:nvPr/>
          </p:nvSpPr>
          <p:spPr>
            <a:xfrm>
              <a:off x="8138053" y="4061141"/>
              <a:ext cx="18722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000" b="1" dirty="0" err="1"/>
                <a:t>Communuty</a:t>
              </a:r>
              <a:endParaRPr lang="fr-FR" sz="2000" b="1" dirty="0"/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EB10C632-1B94-4183-835E-891D4F736DD3}"/>
                </a:ext>
              </a:extLst>
            </p:cNvPr>
            <p:cNvSpPr txBox="1"/>
            <p:nvPr/>
          </p:nvSpPr>
          <p:spPr>
            <a:xfrm>
              <a:off x="10082269" y="4081867"/>
              <a:ext cx="14067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/>
                <a:t>Landscape</a:t>
              </a:r>
              <a:endParaRPr lang="fr-FR" dirty="0"/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6220C2EB-88CC-4DB7-9B40-F1B62EF50F43}"/>
                </a:ext>
              </a:extLst>
            </p:cNvPr>
            <p:cNvSpPr txBox="1"/>
            <p:nvPr/>
          </p:nvSpPr>
          <p:spPr>
            <a:xfrm>
              <a:off x="3961589" y="4657931"/>
              <a:ext cx="10801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S&lt;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C4C9D4AE-DE28-46AB-9F69-27591DDE83F4}"/>
                </a:ext>
              </a:extLst>
            </p:cNvPr>
            <p:cNvSpPr txBox="1"/>
            <p:nvPr/>
          </p:nvSpPr>
          <p:spPr>
            <a:xfrm>
              <a:off x="5297528" y="4657931"/>
              <a:ext cx="15121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s, min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C81491AF-C75A-4553-9191-B5A2584DE12A}"/>
                </a:ext>
              </a:extLst>
            </p:cNvPr>
            <p:cNvSpPr txBox="1"/>
            <p:nvPr/>
          </p:nvSpPr>
          <p:spPr>
            <a:xfrm>
              <a:off x="7065515" y="4657931"/>
              <a:ext cx="10005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h, j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19B7571A-7029-4090-92A1-E502BDD52580}"/>
                </a:ext>
              </a:extLst>
            </p:cNvPr>
            <p:cNvSpPr txBox="1"/>
            <p:nvPr/>
          </p:nvSpPr>
          <p:spPr>
            <a:xfrm>
              <a:off x="8321864" y="4657931"/>
              <a:ext cx="1504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j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E753CF3A-991A-41D4-A808-FF98A67711B2}"/>
                </a:ext>
              </a:extLst>
            </p:cNvPr>
            <p:cNvSpPr txBox="1"/>
            <p:nvPr/>
          </p:nvSpPr>
          <p:spPr>
            <a:xfrm>
              <a:off x="10082269" y="4657931"/>
              <a:ext cx="9361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j, </a:t>
              </a:r>
              <a:r>
                <a:rPr lang="fr-FR" dirty="0" err="1"/>
                <a:t>week</a:t>
              </a:r>
              <a:endParaRPr lang="fr-FR" dirty="0"/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ED5FBB34-8DC0-4C30-BB8F-0096DA8FB029}"/>
                </a:ext>
              </a:extLst>
            </p:cNvPr>
            <p:cNvSpPr txBox="1"/>
            <p:nvPr/>
          </p:nvSpPr>
          <p:spPr>
            <a:xfrm>
              <a:off x="10724155" y="5634585"/>
              <a:ext cx="1080120" cy="369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 err="1"/>
                <a:t>DGVMs</a:t>
              </a:r>
              <a:endParaRPr lang="fr-FR" b="1" dirty="0"/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A378290E-C333-4265-900E-8EF2AE5BB676}"/>
                </a:ext>
              </a:extLst>
            </p:cNvPr>
            <p:cNvSpPr txBox="1"/>
            <p:nvPr/>
          </p:nvSpPr>
          <p:spPr>
            <a:xfrm>
              <a:off x="3782330" y="5622686"/>
              <a:ext cx="23136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 err="1"/>
                <a:t>Physiological</a:t>
              </a:r>
              <a:r>
                <a:rPr lang="fr-FR" b="1" dirty="0"/>
                <a:t> model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8A1D843E-FAEE-4A14-B538-C052CBD6B27C}"/>
                </a:ext>
              </a:extLst>
            </p:cNvPr>
            <p:cNvSpPr txBox="1"/>
            <p:nvPr/>
          </p:nvSpPr>
          <p:spPr>
            <a:xfrm>
              <a:off x="6173897" y="5594480"/>
              <a:ext cx="24985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 err="1"/>
                <a:t>Growth</a:t>
              </a:r>
              <a:r>
                <a:rPr lang="fr-FR" b="1" dirty="0"/>
                <a:t>/</a:t>
              </a:r>
              <a:r>
                <a:rPr lang="fr-FR" b="1" dirty="0" err="1"/>
                <a:t>development</a:t>
              </a:r>
              <a:r>
                <a:rPr lang="fr-FR" b="1" dirty="0"/>
                <a:t> model</a:t>
              </a:r>
            </a:p>
          </p:txBody>
        </p:sp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82277F0C-3157-4A10-A90A-79760D6DDC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49106" y="5466861"/>
              <a:ext cx="0" cy="1050317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0" name="Picture 4" descr="https://upload.wikimedia.org/wikipedia/commons/thumb/c/c7/Coexistence-Phalaris-CA-ODE-1400619436.png/330px-Coexistence-Phalaris-CA-ODE-1400619436.png">
              <a:extLst>
                <a:ext uri="{FF2B5EF4-FFF2-40B4-BE49-F238E27FC236}">
                  <a16:creationId xmlns:a16="http://schemas.microsoft.com/office/drawing/2014/main" id="{5846B2CD-1820-41DE-B5F6-936671A6E57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6928"/>
            <a:stretch/>
          </p:blipFill>
          <p:spPr bwMode="auto">
            <a:xfrm>
              <a:off x="7201949" y="2029027"/>
              <a:ext cx="1728192" cy="15647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5">
              <a:extLst>
                <a:ext uri="{FF2B5EF4-FFF2-40B4-BE49-F238E27FC236}">
                  <a16:creationId xmlns:a16="http://schemas.microsoft.com/office/drawing/2014/main" id="{80994E3B-D6B6-4E9D-9FAE-562315405B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84398" y="2027744"/>
              <a:ext cx="2219877" cy="1656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" name="Picture 2" descr="Polhemus FASTRAK Study #2: Rice Growth">
              <a:extLst>
                <a:ext uri="{FF2B5EF4-FFF2-40B4-BE49-F238E27FC236}">
                  <a16:creationId xmlns:a16="http://schemas.microsoft.com/office/drawing/2014/main" id="{F3CC632B-0433-41C1-BC96-B39F8D4E57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4682" y="1874290"/>
              <a:ext cx="1371318" cy="19347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ZoneTexte 21">
              <a:extLst>
                <a:ext uri="{FF2B5EF4-FFF2-40B4-BE49-F238E27FC236}">
                  <a16:creationId xmlns:a16="http://schemas.microsoft.com/office/drawing/2014/main" id="{B11749B6-955B-4D72-9A7B-A24B19F46287}"/>
                </a:ext>
              </a:extLst>
            </p:cNvPr>
            <p:cNvSpPr txBox="1"/>
            <p:nvPr/>
          </p:nvSpPr>
          <p:spPr>
            <a:xfrm>
              <a:off x="5297528" y="4935375"/>
              <a:ext cx="15121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mm</a:t>
              </a:r>
            </a:p>
          </p:txBody>
        </p:sp>
        <p:sp>
          <p:nvSpPr>
            <p:cNvPr id="24" name="ZoneTexte 22">
              <a:extLst>
                <a:ext uri="{FF2B5EF4-FFF2-40B4-BE49-F238E27FC236}">
                  <a16:creationId xmlns:a16="http://schemas.microsoft.com/office/drawing/2014/main" id="{92FD11F9-0B0E-41B4-B28F-5C985991CFCE}"/>
                </a:ext>
              </a:extLst>
            </p:cNvPr>
            <p:cNvSpPr txBox="1"/>
            <p:nvPr/>
          </p:nvSpPr>
          <p:spPr>
            <a:xfrm>
              <a:off x="7065515" y="4935375"/>
              <a:ext cx="10005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cm</a:t>
              </a:r>
            </a:p>
          </p:txBody>
        </p:sp>
        <p:sp>
          <p:nvSpPr>
            <p:cNvPr id="25" name="ZoneTexte 23">
              <a:extLst>
                <a:ext uri="{FF2B5EF4-FFF2-40B4-BE49-F238E27FC236}">
                  <a16:creationId xmlns:a16="http://schemas.microsoft.com/office/drawing/2014/main" id="{CC1644C8-2A87-401B-BBFB-81E94F16092F}"/>
                </a:ext>
              </a:extLst>
            </p:cNvPr>
            <p:cNvSpPr txBox="1"/>
            <p:nvPr/>
          </p:nvSpPr>
          <p:spPr>
            <a:xfrm>
              <a:off x="8321864" y="4935375"/>
              <a:ext cx="1504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cm, m</a:t>
              </a:r>
            </a:p>
          </p:txBody>
        </p:sp>
        <p:sp>
          <p:nvSpPr>
            <p:cNvPr id="26" name="ZoneTexte 24">
              <a:extLst>
                <a:ext uri="{FF2B5EF4-FFF2-40B4-BE49-F238E27FC236}">
                  <a16:creationId xmlns:a16="http://schemas.microsoft.com/office/drawing/2014/main" id="{71E13774-0491-4E1F-A7EA-59DF08401C1C}"/>
                </a:ext>
              </a:extLst>
            </p:cNvPr>
            <p:cNvSpPr txBox="1"/>
            <p:nvPr/>
          </p:nvSpPr>
          <p:spPr>
            <a:xfrm>
              <a:off x="10082269" y="4935375"/>
              <a:ext cx="9361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m, km</a:t>
              </a:r>
            </a:p>
          </p:txBody>
        </p:sp>
      </p:grpSp>
      <p:sp>
        <p:nvSpPr>
          <p:cNvPr id="36" name="Content Placeholder 3">
            <a:extLst>
              <a:ext uri="{FF2B5EF4-FFF2-40B4-BE49-F238E27FC236}">
                <a16:creationId xmlns:a16="http://schemas.microsoft.com/office/drawing/2014/main" id="{AE65B12E-5B9D-4860-975F-E6B7CCABBB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2736" y="2164142"/>
            <a:ext cx="3045955" cy="43059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Combine the </a:t>
            </a:r>
            <a:r>
              <a:rPr lang="fr-FR" dirty="0" err="1"/>
              <a:t>species</a:t>
            </a:r>
            <a:r>
              <a:rPr lang="fr-FR" dirty="0"/>
              <a:t> </a:t>
            </a:r>
            <a:r>
              <a:rPr lang="fr-FR" dirty="0" err="1"/>
              <a:t>diversity</a:t>
            </a:r>
            <a:r>
              <a:rPr lang="fr-FR" dirty="0"/>
              <a:t> and </a:t>
            </a:r>
            <a:r>
              <a:rPr lang="fr-FR" dirty="0" err="1"/>
              <a:t>ecological</a:t>
            </a:r>
            <a:r>
              <a:rPr lang="fr-FR" dirty="0"/>
              <a:t> </a:t>
            </a:r>
            <a:r>
              <a:rPr lang="fr-FR" dirty="0" err="1"/>
              <a:t>processes</a:t>
            </a:r>
            <a:r>
              <a:rPr lang="fr-FR" dirty="0"/>
              <a:t> of large </a:t>
            </a:r>
            <a:r>
              <a:rPr lang="fr-FR" dirty="0" err="1"/>
              <a:t>scale</a:t>
            </a:r>
            <a:r>
              <a:rPr lang="fr-FR" dirty="0"/>
              <a:t> </a:t>
            </a:r>
            <a:r>
              <a:rPr lang="fr-FR" dirty="0" err="1"/>
              <a:t>models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the plant </a:t>
            </a:r>
            <a:r>
              <a:rPr lang="fr-FR" dirty="0" err="1"/>
              <a:t>level</a:t>
            </a:r>
            <a:r>
              <a:rPr lang="fr-FR" dirty="0"/>
              <a:t> </a:t>
            </a:r>
            <a:r>
              <a:rPr lang="fr-FR" dirty="0" err="1"/>
              <a:t>processes</a:t>
            </a:r>
            <a:r>
              <a:rPr lang="fr-FR" dirty="0"/>
              <a:t> of </a:t>
            </a:r>
            <a:r>
              <a:rPr lang="fr-FR" dirty="0" err="1"/>
              <a:t>small</a:t>
            </a:r>
            <a:r>
              <a:rPr lang="fr-FR" dirty="0"/>
              <a:t> </a:t>
            </a:r>
            <a:r>
              <a:rPr lang="fr-FR" dirty="0" err="1"/>
              <a:t>scale</a:t>
            </a:r>
            <a:r>
              <a:rPr lang="fr-FR" dirty="0"/>
              <a:t> </a:t>
            </a:r>
            <a:r>
              <a:rPr lang="fr-FR" dirty="0" err="1"/>
              <a:t>models</a:t>
            </a:r>
            <a:r>
              <a:rPr lang="fr-FR" dirty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553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A2470-20B4-41F9-AE4C-2E0D6209D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297131" cy="1325563"/>
          </a:xfrm>
        </p:spPr>
        <p:txBody>
          <a:bodyPr/>
          <a:lstStyle/>
          <a:p>
            <a:r>
              <a:rPr lang="fr-FR" dirty="0"/>
              <a:t>Intra-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variability</a:t>
            </a:r>
            <a:r>
              <a:rPr lang="fr-FR" dirty="0"/>
              <a:t> </a:t>
            </a:r>
            <a:r>
              <a:rPr lang="fr-FR" dirty="0" err="1"/>
              <a:t>matters</a:t>
            </a:r>
            <a:br>
              <a:rPr lang="fr-FR" dirty="0"/>
            </a:br>
            <a:r>
              <a:rPr lang="fr-FR" dirty="0"/>
              <a:t>and impacts the </a:t>
            </a:r>
            <a:r>
              <a:rPr lang="fr-FR" dirty="0" err="1"/>
              <a:t>community</a:t>
            </a:r>
            <a:r>
              <a:rPr lang="fr-FR" dirty="0"/>
              <a:t> </a:t>
            </a:r>
            <a:r>
              <a:rPr lang="fr-FR" dirty="0" err="1"/>
              <a:t>responses</a:t>
            </a:r>
            <a:endParaRPr lang="en-GB" dirty="0"/>
          </a:p>
        </p:txBody>
      </p:sp>
      <p:pic>
        <p:nvPicPr>
          <p:cNvPr id="6" name="Image 6">
            <a:extLst>
              <a:ext uri="{FF2B5EF4-FFF2-40B4-BE49-F238E27FC236}">
                <a16:creationId xmlns:a16="http://schemas.microsoft.com/office/drawing/2014/main" id="{816D7FA1-8E97-4A24-9334-F2E06677D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564" y="1860603"/>
            <a:ext cx="3828735" cy="3731277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256023FA-243C-4AF8-8DD6-5A26EB0D27BE}"/>
              </a:ext>
            </a:extLst>
          </p:cNvPr>
          <p:cNvGrpSpPr/>
          <p:nvPr/>
        </p:nvGrpSpPr>
        <p:grpSpPr>
          <a:xfrm>
            <a:off x="6821767" y="1860603"/>
            <a:ext cx="4983581" cy="3609564"/>
            <a:chOff x="6869392" y="1692971"/>
            <a:chExt cx="4983581" cy="360956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859D286-CA2F-4ACE-9679-D0A5686EEA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69392" y="1692971"/>
              <a:ext cx="3912469" cy="3609564"/>
            </a:xfrm>
            <a:prstGeom prst="rect">
              <a:avLst/>
            </a:prstGeom>
          </p:spPr>
        </p:pic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DC3ECA3-917D-44B0-A34C-CB2855B1F4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41339" y="1921570"/>
              <a:ext cx="0" cy="552451"/>
            </a:xfrm>
            <a:prstGeom prst="straightConnector1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BD3C9E1-19B6-44F6-B236-12D3B099A18B}"/>
                </a:ext>
              </a:extLst>
            </p:cNvPr>
            <p:cNvSpPr txBox="1"/>
            <p:nvPr/>
          </p:nvSpPr>
          <p:spPr>
            <a:xfrm>
              <a:off x="11097638" y="2013129"/>
              <a:ext cx="7553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CWM</a:t>
              </a:r>
              <a:endParaRPr lang="en-GB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C063E4A-CB9F-4CAC-9FFE-8BE2150A3263}"/>
                </a:ext>
              </a:extLst>
            </p:cNvPr>
            <p:cNvSpPr txBox="1"/>
            <p:nvPr/>
          </p:nvSpPr>
          <p:spPr>
            <a:xfrm>
              <a:off x="11147442" y="2803705"/>
              <a:ext cx="4972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ISV</a:t>
              </a:r>
              <a:endParaRPr lang="en-GB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66B8F0C7-7E9E-4ACB-9564-F64F723BB8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41339" y="2702620"/>
              <a:ext cx="0" cy="552451"/>
            </a:xfrm>
            <a:prstGeom prst="straightConnector1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3970F67-106F-4B47-9142-9C7C1A5A057C}"/>
                </a:ext>
              </a:extLst>
            </p:cNvPr>
            <p:cNvSpPr/>
            <p:nvPr/>
          </p:nvSpPr>
          <p:spPr>
            <a:xfrm>
              <a:off x="10794781" y="4903419"/>
              <a:ext cx="849913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100" dirty="0"/>
                <a:t>Jung 2014</a:t>
              </a:r>
              <a:endParaRPr lang="en-GB" sz="1100" dirty="0"/>
            </a:p>
          </p:txBody>
        </p:sp>
      </p:grp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1B68198-66AB-42D7-A20F-28E648C8A6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81564" y="5773706"/>
            <a:ext cx="4146956" cy="9410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Up to 40% of the total </a:t>
            </a:r>
            <a:r>
              <a:rPr lang="fr-FR" dirty="0" err="1"/>
              <a:t>variability</a:t>
            </a:r>
            <a:r>
              <a:rPr lang="fr-FR" dirty="0"/>
              <a:t> of </a:t>
            </a:r>
            <a:r>
              <a:rPr lang="fr-FR" dirty="0" err="1"/>
              <a:t>some</a:t>
            </a:r>
            <a:r>
              <a:rPr lang="fr-FR" dirty="0"/>
              <a:t> traits.</a:t>
            </a:r>
            <a:endParaRPr lang="en-GB" dirty="0"/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5BE38504-549F-4F25-96E6-2482F633C8D0}"/>
              </a:ext>
            </a:extLst>
          </p:cNvPr>
          <p:cNvSpPr txBox="1">
            <a:spLocks/>
          </p:cNvSpPr>
          <p:nvPr/>
        </p:nvSpPr>
        <p:spPr>
          <a:xfrm>
            <a:off x="7101356" y="5773706"/>
            <a:ext cx="4146956" cy="9410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Strong impact on </a:t>
            </a:r>
            <a:r>
              <a:rPr lang="fr-FR" dirty="0" err="1"/>
              <a:t>community</a:t>
            </a:r>
            <a:r>
              <a:rPr lang="fr-FR" dirty="0"/>
              <a:t> </a:t>
            </a:r>
            <a:r>
              <a:rPr lang="fr-FR" dirty="0" err="1"/>
              <a:t>response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5795695"/>
      </p:ext>
    </p:extLst>
  </p:cSld>
  <p:clrMapOvr>
    <a:masterClrMapping/>
  </p:clrMapOvr>
</p:sld>
</file>

<file path=ppt/theme/theme1.xml><?xml version="1.0" encoding="utf-8"?>
<a:theme xmlns:a="http://schemas.openxmlformats.org/drawingml/2006/main" name="PhD-defence">
  <a:themeElements>
    <a:clrScheme name="Ph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A4426"/>
      </a:accent1>
      <a:accent2>
        <a:srgbClr val="178E5B"/>
      </a:accent2>
      <a:accent3>
        <a:srgbClr val="F37820"/>
      </a:accent3>
      <a:accent4>
        <a:srgbClr val="36BEBE"/>
      </a:accent4>
      <a:accent5>
        <a:srgbClr val="FAC950"/>
      </a:accent5>
      <a:accent6>
        <a:srgbClr val="0C86BF"/>
      </a:accent6>
      <a:hlink>
        <a:srgbClr val="A5A5A5"/>
      </a:hlink>
      <a:folHlink>
        <a:srgbClr val="3F3F3F"/>
      </a:folHlink>
    </a:clrScheme>
    <a:fontScheme name="Custom 3">
      <a:majorFont>
        <a:latin typeface="Gill Sans MT"/>
        <a:ea typeface=""/>
        <a:cs typeface=""/>
      </a:majorFont>
      <a:minorFont>
        <a:latin typeface="Futura Bk B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hD-defence" id="{6A44465F-596F-473C-90DA-390CAE2C4EA0}" vid="{CBE85B21-356E-42C1-BF60-0D1C3DDFBC8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PhD-defence</Template>
  <TotalTime>4589</TotalTime>
  <Words>1334</Words>
  <Application>Microsoft Office PowerPoint</Application>
  <PresentationFormat>Widescreen</PresentationFormat>
  <Paragraphs>307</Paragraphs>
  <Slides>62</Slides>
  <Notes>0</Notes>
  <HiddenSlides>7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72" baseType="lpstr">
      <vt:lpstr>Arial</vt:lpstr>
      <vt:lpstr>Courier New</vt:lpstr>
      <vt:lpstr>Futura</vt:lpstr>
      <vt:lpstr>Futura Bk BT</vt:lpstr>
      <vt:lpstr>Futura Lt BT</vt:lpstr>
      <vt:lpstr>Gill Sans MT</vt:lpstr>
      <vt:lpstr>Myriad Pro</vt:lpstr>
      <vt:lpstr>Quicksand</vt:lpstr>
      <vt:lpstr>Wingdings</vt:lpstr>
      <vt:lpstr>PhD-defence</vt:lpstr>
      <vt:lpstr>Mountain grassland dynamics: integrating phenotypic plasticity in a new agent-based model</vt:lpstr>
      <vt:lpstr>Context</vt:lpstr>
      <vt:lpstr>The value of mountain grasslands’ diversity.</vt:lpstr>
      <vt:lpstr>Ecosystem services</vt:lpstr>
      <vt:lpstr>Assessing grassland ecosystem services</vt:lpstr>
      <vt:lpstr>Drivers, global change and services</vt:lpstr>
      <vt:lpstr>Models to understand and predict</vt:lpstr>
      <vt:lpstr>A gap to fill</vt:lpstr>
      <vt:lpstr>Intra-specific variability matters and impacts the community responses</vt:lpstr>
      <vt:lpstr>Phenotypic plasticity, one source of variation</vt:lpstr>
      <vt:lpstr>Questions</vt:lpstr>
      <vt:lpstr>How does phenotypic plasticity impact grassland community properties &amp; dynamics?</vt:lpstr>
      <vt:lpstr>How does phenotypic plasticity impact grassland community properties?</vt:lpstr>
      <vt:lpstr>Introduction</vt:lpstr>
      <vt:lpstr>Keys concepts</vt:lpstr>
      <vt:lpstr>The concept of niche</vt:lpstr>
      <vt:lpstr>The leaf economic spectrum</vt:lpstr>
      <vt:lpstr>Trade-offs and strategy space</vt:lpstr>
      <vt:lpstr>Plant functionning and interactions</vt:lpstr>
      <vt:lpstr>About phenotypic plasticity</vt:lpstr>
      <vt:lpstr>Plasticity as a strategy</vt:lpstr>
      <vt:lpstr>Modelling plasticity</vt:lpstr>
      <vt:lpstr>Modelling plasticity</vt:lpstr>
      <vt:lpstr>Main effects of plasticity</vt:lpstr>
      <vt:lpstr>Widenning niches</vt:lpstr>
      <vt:lpstr>Effect on community’s diversity</vt:lpstr>
      <vt:lpstr>We do not agree, yet</vt:lpstr>
      <vt:lpstr>We do not agree, yet</vt:lpstr>
      <vt:lpstr>Results</vt:lpstr>
      <vt:lpstr>Model overview</vt:lpstr>
      <vt:lpstr>MountGrass’ world representation</vt:lpstr>
      <vt:lpstr>MountGrass’ processes</vt:lpstr>
      <vt:lpstr>Plant representation</vt:lpstr>
      <vt:lpstr>The components of plant growth</vt:lpstr>
      <vt:lpstr>Algorithms</vt:lpstr>
      <vt:lpstr>The future: between species memory and individual experience</vt:lpstr>
      <vt:lpstr>Simulation results</vt:lpstr>
      <vt:lpstr>From the individual to the community.</vt:lpstr>
      <vt:lpstr>Individual-level simulations</vt:lpstr>
      <vt:lpstr>Simulation set-up</vt:lpstr>
      <vt:lpstr>Homogeneous conditions &amp; static gain</vt:lpstr>
      <vt:lpstr>Static gain</vt:lpstr>
      <vt:lpstr>PowerPoint Presentation</vt:lpstr>
      <vt:lpstr>Simulation set-up</vt:lpstr>
      <vt:lpstr>Heterogeneous conditions &amp; dynamic gain</vt:lpstr>
      <vt:lpstr>PowerPoint Presentation</vt:lpstr>
      <vt:lpstr>Consequences at the community level ?</vt:lpstr>
      <vt:lpstr>Community-level simulations</vt:lpstr>
      <vt:lpstr>Simulation set-up</vt:lpstr>
      <vt:lpstr>Effect of the niche widening on diversity</vt:lpstr>
      <vt:lpstr>Dominant strategies variability</vt:lpstr>
      <vt:lpstr>A shift in community structure</vt:lpstr>
      <vt:lpstr>Limits of the interpretation</vt:lpstr>
      <vt:lpstr>Discussion</vt:lpstr>
      <vt:lpstr>Commmunity dynamics and stability</vt:lpstr>
      <vt:lpstr>Convergence vs divergence</vt:lpstr>
      <vt:lpstr>The frontiers of plasticity</vt:lpstr>
      <vt:lpstr>Conclusion &amp; Perspectives</vt:lpstr>
      <vt:lpstr>Diverse community framework</vt:lpstr>
      <vt:lpstr>Plasticity is more than ISV</vt:lpstr>
      <vt:lpstr>To go beyond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Mountain grassland dynamics: integrating phenotypic plasticity in a new agent-based model</dc:title>
  <dc:creator>Clemt</dc:creator>
  <cp:lastModifiedBy>Clemt</cp:lastModifiedBy>
  <cp:revision>114</cp:revision>
  <dcterms:created xsi:type="dcterms:W3CDTF">2018-11-06T10:56:40Z</dcterms:created>
  <dcterms:modified xsi:type="dcterms:W3CDTF">2018-11-16T09:43:06Z</dcterms:modified>
</cp:coreProperties>
</file>